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Viga"/>
      <p:regular r:id="rId53"/>
    </p:embeddedFont>
    <p:embeddedFont>
      <p:font typeface="DM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05BDD0-CD80-4686-8DE4-4896CA3974B4}">
  <a:tblStyle styleId="{F505BDD0-CD80-4686-8DE4-4896CA397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61" orient="horz"/>
        <p:guide pos="2880"/>
        <p:guide pos="456"/>
        <p:guide pos="1732" orient="horz"/>
        <p:guide pos="26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Viga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DMSans-bold.fntdata"/><Relationship Id="rId10" Type="http://schemas.openxmlformats.org/officeDocument/2006/relationships/slide" Target="slides/slide4.xml"/><Relationship Id="rId54" Type="http://schemas.openxmlformats.org/officeDocument/2006/relationships/font" Target="fonts/DMSans-regular.fntdata"/><Relationship Id="rId13" Type="http://schemas.openxmlformats.org/officeDocument/2006/relationships/slide" Target="slides/slide7.xml"/><Relationship Id="rId57" Type="http://schemas.openxmlformats.org/officeDocument/2006/relationships/font" Target="fonts/DMSans-boldItalic.fntdata"/><Relationship Id="rId12" Type="http://schemas.openxmlformats.org/officeDocument/2006/relationships/slide" Target="slides/slide6.xml"/><Relationship Id="rId56" Type="http://schemas.openxmlformats.org/officeDocument/2006/relationships/font" Target="fonts/DM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38a889404_1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938a889404_1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de las aplicaciones de estos conocimientos se ven en los lasers, el GPS, la fototerapia cuya base son los fotonos, así como en las máquinas de resonancia magnética.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38a889404_1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938a889404_1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internet cuántico, los sensores cuánticos y la computadora </a:t>
            </a:r>
            <a:r>
              <a:rPr lang="en"/>
              <a:t>cuántica</a:t>
            </a:r>
            <a:r>
              <a:rPr lang="en"/>
              <a:t> son ejemplos de esta revolución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38a889404_1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38a889404_1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38a889404_1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938a889404_1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Estas son algunas de las aplicaciones.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temas de ciberseguridad aún se tiene un riesgo de que se puedan romper los sistemas actuales aunque las computadoras cuanticas actuales tiene muy pocos qubits para lograrlo.</a:t>
            </a:r>
            <a:br>
              <a:rPr lang="en"/>
            </a:br>
            <a:r>
              <a:rPr lang="en"/>
              <a:t>En temas climaticos, el hecho de generar optimización en proceso, posibilita la oportunidad de reducción por emisiones de carbono tras generar electricidad.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lograr que se tenga una computadora cuantica estable, se espera que entre 5 y 10 años se logre.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38a889404_1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938a889404_1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938a889404_1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938a889404_1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computadoras solamente </a:t>
            </a:r>
            <a:r>
              <a:rPr lang="en"/>
              <a:t>entienden</a:t>
            </a:r>
            <a:r>
              <a:rPr lang="en"/>
              <a:t> 0s y 1s y la secuencia de ellos son interpretados por la máquina como el lenguaje hacia los humanos. Solo se definen 2 valores 1 on, encendido, estado alto y 0 off, apagado o estado bajo.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compuestar nos permiten modificar los bits dependiendo de las entradas que se tengan. Un procesador como el i7 puede tener cerca de 450 millones compuertas.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circuitos son cada vez más pequeños llegando a los nm.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algoritmo seran las series de pasos ordenados para lograr un objetivo o tarea.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938a889404_1_2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938a889404_1_2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posible que hay una similitud bastante importante entre la forma en la que se conciben ambas áreas de la computación.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38a889404_1_2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938a889404_1_2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que es qubit, bit, compuertas y medicion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938a889404_1_2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938a889404_1_2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938a889404_1_2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938a889404_1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qubit nos puede representar diferentes cosas: superconductores, iones, fotones, etcetera.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b4ddd66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b4ddd66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99df275f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99df275f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99df275f8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99df275f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</a:t>
            </a:r>
            <a:r>
              <a:rPr lang="en"/>
              <a:t>interferencia</a:t>
            </a:r>
            <a:r>
              <a:rPr lang="en"/>
              <a:t> de </a:t>
            </a:r>
            <a:r>
              <a:rPr lang="en"/>
              <a:t>algún</a:t>
            </a:r>
            <a:r>
              <a:rPr lang="en"/>
              <a:t> estado consigo puede ser </a:t>
            </a:r>
            <a:r>
              <a:rPr lang="en"/>
              <a:t>constructiva</a:t>
            </a:r>
            <a:r>
              <a:rPr lang="en"/>
              <a:t>, destructiva, O la interferencia con otro estado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99df275f8d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99df275f8d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99df275f8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99df275f8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 esta pensado más para cuestiones matemáticas y Esfera para visualizar el comportamiento de los estados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99df275f8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99df275f8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 esta pensado más para cuestiones matemáticas y Esfera para visualizar el comportamiento de los estados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99df275f8d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99df275f8d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 esta pensado más para cuestiones matemáticas y Esfera para visualizar el comportamiento de los estados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99df275f8d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99df275f8d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 esta pensado más para cuestiones matemáticas y Esfera para visualizar el comportamiento de los estados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99df275f8d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99df275f8d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99df275f8d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99df275f8d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99df275f8d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99df275f8d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38a88940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38a8894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99df275f8d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99df275f8d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99df275f8d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99df275f8d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 esta pensado más para cuestiones matemáticas y Esfera para visualizar el comportamiento de los estados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99df275f8d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99df275f8d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99df275f8d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99df275f8d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99df275f8d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99df275f8d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99df275f8d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199df275f8d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se mide sobre el mismo estado colapsado, el resultado no va a cambiar debido a que ya </a:t>
            </a:r>
            <a:r>
              <a:rPr lang="en"/>
              <a:t>colapsó</a:t>
            </a:r>
            <a:r>
              <a:rPr lang="en"/>
              <a:t> el sistema y no hay más opciones por analizar.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99df275f8d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99df275f8d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99df275f8d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99df275f8d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99df275f8d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199df275f8d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199df275f8d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199df275f8d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38a88940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938a88940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Seguramente este tipo de objetos relamente pequeños no nos es ajenos ya que lo hemos escuchado en química, por ejemplo; lo cuáles no son visibles a simple vista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99df275f8d_0_1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99df275f8d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99df275f8d_0_2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99df275f8d_0_2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99df275f8d_0_2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199df275f8d_0_2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99df275f8d_0_2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99df275f8d_0_2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199df275f8d_0_2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199df275f8d_0_2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199df275f8d_0_2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199df275f8d_0_2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199df275f8d_0_2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199df275f8d_0_2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38a889404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38a88940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Superposición, se pueda estar de manera simultánea en </a:t>
            </a:r>
            <a:r>
              <a:rPr lang="en"/>
              <a:t>múltiples</a:t>
            </a:r>
            <a:r>
              <a:rPr lang="en"/>
              <a:t> estados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Tunneling, las </a:t>
            </a:r>
            <a:r>
              <a:rPr lang="en"/>
              <a:t>partículas</a:t>
            </a:r>
            <a:r>
              <a:rPr lang="en"/>
              <a:t> lo pueden lograr gracias a las rápidas velocidades o por ciertas propiedades que poseen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Teletransportación, esto se logra sin impotar las distancias.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38a889404_1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38a889404_1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Superposición, el ejemplo más famoso es el gato de Shoedinger donde la paradoja surge de plantear encerrar un gato en una caja que contiene un curioso y peligroso dispositivo. Este dispositivo está formado por una ampolla de vidrio que contiene un veneno muy volátil y por un martillo sujeto sobre la ampolla de forma que si cae sobre ella la rompe y se escapa el veneno con lo que el gato moriría. El martillo está conectado a un mecanismo detector de partículas alfa; si llega una partícula alfa el martillo cae rompiendo la ampolla con lo que el gato muere, por el contrario, si no llega no ocurre nada y el gato continua vivo. ¿Sobrevive o no?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Interferencia, como el caso de las dos piedra en el agua y sus ondas al chocar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Entrelazamiento, se refiere a la correlación entre las partículas que permite describir a un sistema en su conjunto y no de manera individual donde al ver cierta propiedad en una particual, la otra tambien la mostrara de manera analoga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38a889404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38a889404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38a889404_1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938a889404_1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38a889404_1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38a889404_1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límite fundamental se vería afectado por fenómenos como el efecto tunel tras tener transistores tan pequeños y tan juntos.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2" type="ctrTitle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3" type="subTitle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4" type="ctrTitle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5" type="subTitle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6" type="title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7" type="title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8" type="title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3" type="title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15" type="ctrTitle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6" type="subTitle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7" type="ctrTitle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8" type="subTitle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9" type="ctrTitle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0" type="subTitle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6" name="Google Shape;66;p1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0" name="Google Shape;70;p1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title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ONE_COLUMN_TEXT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5" name="Google Shape;75;p1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2" type="title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4" type="title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7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7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ONE_COLUMN_TEXT_1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1" name="Google Shape;91;p18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933300" y="18799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title"/>
          </p:nvPr>
        </p:nvSpPr>
        <p:spPr>
          <a:xfrm>
            <a:off x="4933300" y="15085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8"/>
          <p:cNvSpPr txBox="1"/>
          <p:nvPr>
            <p:ph idx="3" type="body"/>
          </p:nvPr>
        </p:nvSpPr>
        <p:spPr>
          <a:xfrm>
            <a:off x="4933300" y="35951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4" type="title"/>
          </p:nvPr>
        </p:nvSpPr>
        <p:spPr>
          <a:xfrm>
            <a:off x="4933300" y="32237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hasCustomPrompt="1" idx="2" type="title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2" name="Google Shape;102;p20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1_1_1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1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5" name="Google Shape;105;p2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1010100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title"/>
          </p:nvPr>
        </p:nvSpPr>
        <p:spPr>
          <a:xfrm>
            <a:off x="1010088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2891901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4" type="title"/>
          </p:nvPr>
        </p:nvSpPr>
        <p:spPr>
          <a:xfrm>
            <a:off x="2891894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1"/>
          <p:cNvSpPr txBox="1"/>
          <p:nvPr>
            <p:ph idx="5" type="body"/>
          </p:nvPr>
        </p:nvSpPr>
        <p:spPr>
          <a:xfrm>
            <a:off x="4773703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title"/>
          </p:nvPr>
        </p:nvSpPr>
        <p:spPr>
          <a:xfrm>
            <a:off x="4773701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1"/>
          <p:cNvSpPr txBox="1"/>
          <p:nvPr>
            <p:ph idx="7" type="body"/>
          </p:nvPr>
        </p:nvSpPr>
        <p:spPr>
          <a:xfrm>
            <a:off x="6655504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8" type="title"/>
          </p:nvPr>
        </p:nvSpPr>
        <p:spPr>
          <a:xfrm>
            <a:off x="6655507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ONE_COLUMN_TEXT_1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3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0" name="Google Shape;120;p2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46500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2" type="title"/>
          </p:nvPr>
        </p:nvSpPr>
        <p:spPr>
          <a:xfrm>
            <a:off x="346499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23"/>
          <p:cNvSpPr txBox="1"/>
          <p:nvPr>
            <p:ph idx="3" type="body"/>
          </p:nvPr>
        </p:nvSpPr>
        <p:spPr>
          <a:xfrm>
            <a:off x="83522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4" type="title"/>
          </p:nvPr>
        </p:nvSpPr>
        <p:spPr>
          <a:xfrm>
            <a:off x="835213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23"/>
          <p:cNvSpPr txBox="1"/>
          <p:nvPr>
            <p:ph idx="5" type="body"/>
          </p:nvPr>
        </p:nvSpPr>
        <p:spPr>
          <a:xfrm>
            <a:off x="6094780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6" type="title"/>
          </p:nvPr>
        </p:nvSpPr>
        <p:spPr>
          <a:xfrm>
            <a:off x="609477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3"/>
          <p:cNvSpPr txBox="1"/>
          <p:nvPr>
            <p:ph idx="7" type="body"/>
          </p:nvPr>
        </p:nvSpPr>
        <p:spPr>
          <a:xfrm>
            <a:off x="346500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8" type="title"/>
          </p:nvPr>
        </p:nvSpPr>
        <p:spPr>
          <a:xfrm>
            <a:off x="346499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3"/>
          <p:cNvSpPr txBox="1"/>
          <p:nvPr>
            <p:ph idx="9" type="body"/>
          </p:nvPr>
        </p:nvSpPr>
        <p:spPr>
          <a:xfrm>
            <a:off x="83522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3" type="title"/>
          </p:nvPr>
        </p:nvSpPr>
        <p:spPr>
          <a:xfrm>
            <a:off x="835213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3"/>
          <p:cNvSpPr txBox="1"/>
          <p:nvPr>
            <p:ph idx="14" type="body"/>
          </p:nvPr>
        </p:nvSpPr>
        <p:spPr>
          <a:xfrm>
            <a:off x="6094780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5" type="title"/>
          </p:nvPr>
        </p:nvSpPr>
        <p:spPr>
          <a:xfrm>
            <a:off x="609477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1">
  <p:cSld name="ONE_COLUMN_TEXT_1_1_1_1_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5" name="Google Shape;135;p2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4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24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SECTION_HEADER_1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671150" y="-101475"/>
            <a:ext cx="39675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671150" y="1450900"/>
            <a:ext cx="37428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600"/>
              <a:buNone/>
              <a:defRPr sz="16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/>
        </p:nvSpPr>
        <p:spPr>
          <a:xfrm>
            <a:off x="671150" y="3275775"/>
            <a:ext cx="3387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and illustrations by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Stories</a:t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9" name="Google Shape;149;p26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" name="Google Shape;18;p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07302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2" name="Google Shape;22;p5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" name="Google Shape;23;p5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" name="Google Shape;26;p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9" name="Google Shape;29;p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626625" y="1515050"/>
            <a:ext cx="19407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 sz="1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626625" y="2266850"/>
            <a:ext cx="2925900" cy="23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6" name="Google Shape;36;p9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7" name="Google Shape;37;p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979375" y="2028425"/>
            <a:ext cx="3572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979375" y="2568125"/>
            <a:ext cx="2785200" cy="21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0.jpg"/><Relationship Id="rId4" Type="http://schemas.openxmlformats.org/officeDocument/2006/relationships/image" Target="../media/image30.jpg"/><Relationship Id="rId5" Type="http://schemas.openxmlformats.org/officeDocument/2006/relationships/image" Target="../media/image25.jpg"/><Relationship Id="rId6" Type="http://schemas.openxmlformats.org/officeDocument/2006/relationships/image" Target="../media/image17.jpg"/><Relationship Id="rId7" Type="http://schemas.openxmlformats.org/officeDocument/2006/relationships/image" Target="../media/image23.jpg"/><Relationship Id="rId8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7.jpg"/><Relationship Id="rId9" Type="http://schemas.openxmlformats.org/officeDocument/2006/relationships/image" Target="../media/image33.jpg"/><Relationship Id="rId5" Type="http://schemas.openxmlformats.org/officeDocument/2006/relationships/image" Target="../media/image38.jpg"/><Relationship Id="rId6" Type="http://schemas.openxmlformats.org/officeDocument/2006/relationships/image" Target="../media/image26.jpg"/><Relationship Id="rId7" Type="http://schemas.openxmlformats.org/officeDocument/2006/relationships/image" Target="../media/image31.jpg"/><Relationship Id="rId8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gif"/><Relationship Id="rId4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2.gif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landradeg2022@cic.ipn.mx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8.gif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Relationship Id="rId4" Type="http://schemas.openxmlformats.org/officeDocument/2006/relationships/image" Target="../media/image3.png"/><Relationship Id="rId5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 rot="-7509504">
            <a:off x="5455916" y="207622"/>
            <a:ext cx="5179224" cy="5732711"/>
          </a:xfrm>
          <a:custGeom>
            <a:rect b="b" l="l" r="r" t="t"/>
            <a:pathLst>
              <a:path extrusionOk="0" h="32076" w="26397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type="ctrTitle"/>
          </p:nvPr>
        </p:nvSpPr>
        <p:spPr>
          <a:xfrm>
            <a:off x="4572000" y="1216950"/>
            <a:ext cx="4171800" cy="29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Taller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Conociendo la </a:t>
            </a:r>
            <a:r>
              <a:rPr b="1" lang="en" sz="5000">
                <a:solidFill>
                  <a:schemeClr val="lt2"/>
                </a:solidFill>
              </a:rPr>
              <a:t>Computación Cuántica</a:t>
            </a:r>
            <a:endParaRPr b="1" sz="5000">
              <a:solidFill>
                <a:schemeClr val="lt2"/>
              </a:solidFill>
            </a:endParaRPr>
          </a:p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4867500" y="4350900"/>
            <a:ext cx="387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2"/>
                </a:solidFill>
              </a:rPr>
              <a:t>Noviembre de 2022</a:t>
            </a:r>
            <a:endParaRPr i="1" sz="1400">
              <a:solidFill>
                <a:schemeClr val="lt2"/>
              </a:solidFill>
            </a:endParaRPr>
          </a:p>
        </p:txBody>
      </p:sp>
      <p:grpSp>
        <p:nvGrpSpPr>
          <p:cNvPr id="157" name="Google Shape;157;p27"/>
          <p:cNvGrpSpPr/>
          <p:nvPr/>
        </p:nvGrpSpPr>
        <p:grpSpPr>
          <a:xfrm>
            <a:off x="233808" y="175502"/>
            <a:ext cx="4406953" cy="671974"/>
            <a:chOff x="165276" y="60542"/>
            <a:chExt cx="4931684" cy="792609"/>
          </a:xfrm>
        </p:grpSpPr>
        <p:pic>
          <p:nvPicPr>
            <p:cNvPr id="158" name="Google Shape;15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5276" y="60550"/>
              <a:ext cx="663901" cy="79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6050" y="60542"/>
              <a:ext cx="880666" cy="79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63600" y="60550"/>
              <a:ext cx="1529668" cy="79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20150" y="120874"/>
              <a:ext cx="1476810" cy="671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27"/>
          <p:cNvGrpSpPr/>
          <p:nvPr/>
        </p:nvGrpSpPr>
        <p:grpSpPr>
          <a:xfrm>
            <a:off x="822860" y="1637236"/>
            <a:ext cx="3228843" cy="3247031"/>
            <a:chOff x="334385" y="1364949"/>
            <a:chExt cx="3228843" cy="3247031"/>
          </a:xfrm>
        </p:grpSpPr>
        <p:grpSp>
          <p:nvGrpSpPr>
            <p:cNvPr id="163" name="Google Shape;163;p27"/>
            <p:cNvGrpSpPr/>
            <p:nvPr/>
          </p:nvGrpSpPr>
          <p:grpSpPr>
            <a:xfrm>
              <a:off x="334385" y="1364949"/>
              <a:ext cx="3228843" cy="3247031"/>
              <a:chOff x="2567841" y="1994124"/>
              <a:chExt cx="399812" cy="306477"/>
            </a:xfrm>
          </p:grpSpPr>
          <p:sp>
            <p:nvSpPr>
              <p:cNvPr id="164" name="Google Shape;164;p27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rect b="b" l="l" r="r" t="t"/>
                <a:pathLst>
                  <a:path extrusionOk="0" h="9621" w="12551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7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rect b="b" l="l" r="r" t="t"/>
                <a:pathLst>
                  <a:path extrusionOk="0" h="2418" w="9026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7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rect b="b" l="l" r="r" t="t"/>
                <a:pathLst>
                  <a:path extrusionOk="0" h="2418" w="9026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27"/>
            <p:cNvGrpSpPr/>
            <p:nvPr/>
          </p:nvGrpSpPr>
          <p:grpSpPr>
            <a:xfrm rot="-882805">
              <a:off x="1084373" y="1826968"/>
              <a:ext cx="1728871" cy="1489572"/>
              <a:chOff x="1284212" y="1963766"/>
              <a:chExt cx="379489" cy="366046"/>
            </a:xfrm>
          </p:grpSpPr>
          <p:sp>
            <p:nvSpPr>
              <p:cNvPr id="168" name="Google Shape;168;p27"/>
              <p:cNvSpPr/>
              <p:nvPr/>
            </p:nvSpPr>
            <p:spPr>
              <a:xfrm>
                <a:off x="1436861" y="2112975"/>
                <a:ext cx="69444" cy="68902"/>
              </a:xfrm>
              <a:custGeom>
                <a:rect b="b" l="l" r="r" t="t"/>
                <a:pathLst>
                  <a:path extrusionOk="0" h="2163" w="2180">
                    <a:moveTo>
                      <a:pt x="1086" y="1"/>
                    </a:moveTo>
                    <a:cubicBezTo>
                      <a:pt x="526" y="1"/>
                      <a:pt x="0" y="443"/>
                      <a:pt x="0" y="1079"/>
                    </a:cubicBezTo>
                    <a:cubicBezTo>
                      <a:pt x="0" y="1675"/>
                      <a:pt x="501" y="2163"/>
                      <a:pt x="1096" y="2163"/>
                    </a:cubicBezTo>
                    <a:cubicBezTo>
                      <a:pt x="1703" y="2163"/>
                      <a:pt x="2179" y="1675"/>
                      <a:pt x="2179" y="1079"/>
                    </a:cubicBezTo>
                    <a:cubicBezTo>
                      <a:pt x="2144" y="1020"/>
                      <a:pt x="2144" y="960"/>
                      <a:pt x="2132" y="889"/>
                    </a:cubicBezTo>
                    <a:cubicBezTo>
                      <a:pt x="2121" y="802"/>
                      <a:pt x="2040" y="744"/>
                      <a:pt x="1963" y="744"/>
                    </a:cubicBezTo>
                    <a:cubicBezTo>
                      <a:pt x="1955" y="744"/>
                      <a:pt x="1948" y="745"/>
                      <a:pt x="1941" y="746"/>
                    </a:cubicBezTo>
                    <a:cubicBezTo>
                      <a:pt x="1846" y="770"/>
                      <a:pt x="1786" y="853"/>
                      <a:pt x="1810" y="948"/>
                    </a:cubicBezTo>
                    <a:cubicBezTo>
                      <a:pt x="1883" y="1428"/>
                      <a:pt x="1488" y="1811"/>
                      <a:pt x="1059" y="1811"/>
                    </a:cubicBezTo>
                    <a:cubicBezTo>
                      <a:pt x="923" y="1811"/>
                      <a:pt x="784" y="1772"/>
                      <a:pt x="655" y="1687"/>
                    </a:cubicBezTo>
                    <a:cubicBezTo>
                      <a:pt x="48" y="1282"/>
                      <a:pt x="346" y="329"/>
                      <a:pt x="1072" y="329"/>
                    </a:cubicBezTo>
                    <a:cubicBezTo>
                      <a:pt x="1239" y="329"/>
                      <a:pt x="1405" y="389"/>
                      <a:pt x="1536" y="496"/>
                    </a:cubicBezTo>
                    <a:cubicBezTo>
                      <a:pt x="1567" y="522"/>
                      <a:pt x="1605" y="534"/>
                      <a:pt x="1642" y="534"/>
                    </a:cubicBezTo>
                    <a:cubicBezTo>
                      <a:pt x="1692" y="534"/>
                      <a:pt x="1741" y="513"/>
                      <a:pt x="1774" y="472"/>
                    </a:cubicBezTo>
                    <a:cubicBezTo>
                      <a:pt x="1834" y="389"/>
                      <a:pt x="1822" y="294"/>
                      <a:pt x="1751" y="234"/>
                    </a:cubicBezTo>
                    <a:cubicBezTo>
                      <a:pt x="1545" y="73"/>
                      <a:pt x="1313" y="1"/>
                      <a:pt x="10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7"/>
              <p:cNvSpPr/>
              <p:nvPr/>
            </p:nvSpPr>
            <p:spPr>
              <a:xfrm>
                <a:off x="1284212" y="1963766"/>
                <a:ext cx="379489" cy="366046"/>
              </a:xfrm>
              <a:custGeom>
                <a:rect b="b" l="l" r="r" t="t"/>
                <a:pathLst>
                  <a:path extrusionOk="0" h="11491" w="11913">
                    <a:moveTo>
                      <a:pt x="1031" y="2185"/>
                    </a:moveTo>
                    <a:cubicBezTo>
                      <a:pt x="1151" y="2185"/>
                      <a:pt x="1275" y="2224"/>
                      <a:pt x="1387" y="2311"/>
                    </a:cubicBezTo>
                    <a:cubicBezTo>
                      <a:pt x="1625" y="2489"/>
                      <a:pt x="1673" y="2834"/>
                      <a:pt x="1506" y="3084"/>
                    </a:cubicBezTo>
                    <a:cubicBezTo>
                      <a:pt x="1389" y="3256"/>
                      <a:pt x="1207" y="3337"/>
                      <a:pt x="1026" y="3337"/>
                    </a:cubicBezTo>
                    <a:cubicBezTo>
                      <a:pt x="767" y="3337"/>
                      <a:pt x="510" y="3171"/>
                      <a:pt x="447" y="2870"/>
                    </a:cubicBezTo>
                    <a:cubicBezTo>
                      <a:pt x="376" y="2492"/>
                      <a:pt x="689" y="2185"/>
                      <a:pt x="1031" y="2185"/>
                    </a:cubicBezTo>
                    <a:close/>
                    <a:moveTo>
                      <a:pt x="4269" y="3025"/>
                    </a:moveTo>
                    <a:cubicBezTo>
                      <a:pt x="4364" y="3073"/>
                      <a:pt x="5435" y="3680"/>
                      <a:pt x="5519" y="3739"/>
                    </a:cubicBezTo>
                    <a:lnTo>
                      <a:pt x="4269" y="4454"/>
                    </a:lnTo>
                    <a:lnTo>
                      <a:pt x="4269" y="3025"/>
                    </a:lnTo>
                    <a:close/>
                    <a:moveTo>
                      <a:pt x="7448" y="3025"/>
                    </a:moveTo>
                    <a:lnTo>
                      <a:pt x="7448" y="4454"/>
                    </a:lnTo>
                    <a:lnTo>
                      <a:pt x="6197" y="3739"/>
                    </a:lnTo>
                    <a:lnTo>
                      <a:pt x="7448" y="3025"/>
                    </a:lnTo>
                    <a:close/>
                    <a:moveTo>
                      <a:pt x="2550" y="2268"/>
                    </a:moveTo>
                    <a:cubicBezTo>
                      <a:pt x="2817" y="2268"/>
                      <a:pt x="3085" y="2336"/>
                      <a:pt x="3328" y="2477"/>
                    </a:cubicBezTo>
                    <a:cubicBezTo>
                      <a:pt x="3697" y="2692"/>
                      <a:pt x="3566" y="2608"/>
                      <a:pt x="3935" y="2811"/>
                    </a:cubicBezTo>
                    <a:lnTo>
                      <a:pt x="3935" y="4644"/>
                    </a:lnTo>
                    <a:lnTo>
                      <a:pt x="2328" y="5573"/>
                    </a:lnTo>
                    <a:lnTo>
                      <a:pt x="1744" y="5240"/>
                    </a:lnTo>
                    <a:cubicBezTo>
                      <a:pt x="1375" y="5037"/>
                      <a:pt x="1125" y="4692"/>
                      <a:pt x="1006" y="4275"/>
                    </a:cubicBezTo>
                    <a:cubicBezTo>
                      <a:pt x="947" y="4085"/>
                      <a:pt x="923" y="3870"/>
                      <a:pt x="959" y="3680"/>
                    </a:cubicBezTo>
                    <a:lnTo>
                      <a:pt x="959" y="3680"/>
                    </a:lnTo>
                    <a:cubicBezTo>
                      <a:pt x="981" y="3681"/>
                      <a:pt x="1003" y="3682"/>
                      <a:pt x="1025" y="3682"/>
                    </a:cubicBezTo>
                    <a:cubicBezTo>
                      <a:pt x="1659" y="3682"/>
                      <a:pt x="2129" y="3028"/>
                      <a:pt x="1875" y="2418"/>
                    </a:cubicBezTo>
                    <a:cubicBezTo>
                      <a:pt x="2090" y="2319"/>
                      <a:pt x="2320" y="2268"/>
                      <a:pt x="2550" y="2268"/>
                    </a:cubicBezTo>
                    <a:close/>
                    <a:moveTo>
                      <a:pt x="9186" y="2275"/>
                    </a:moveTo>
                    <a:cubicBezTo>
                      <a:pt x="10067" y="2275"/>
                      <a:pt x="10781" y="2977"/>
                      <a:pt x="10781" y="3858"/>
                    </a:cubicBezTo>
                    <a:cubicBezTo>
                      <a:pt x="10781" y="4418"/>
                      <a:pt x="10460" y="4954"/>
                      <a:pt x="9972" y="5240"/>
                    </a:cubicBezTo>
                    <a:lnTo>
                      <a:pt x="9400" y="5573"/>
                    </a:lnTo>
                    <a:cubicBezTo>
                      <a:pt x="9186" y="5454"/>
                      <a:pt x="7983" y="4751"/>
                      <a:pt x="7793" y="4644"/>
                    </a:cubicBezTo>
                    <a:lnTo>
                      <a:pt x="7793" y="2834"/>
                    </a:lnTo>
                    <a:cubicBezTo>
                      <a:pt x="8245" y="2596"/>
                      <a:pt x="8567" y="2275"/>
                      <a:pt x="9186" y="2275"/>
                    </a:cubicBezTo>
                    <a:close/>
                    <a:moveTo>
                      <a:pt x="3935" y="5013"/>
                    </a:moveTo>
                    <a:lnTo>
                      <a:pt x="3935" y="6478"/>
                    </a:lnTo>
                    <a:lnTo>
                      <a:pt x="2673" y="5751"/>
                    </a:lnTo>
                    <a:lnTo>
                      <a:pt x="3935" y="5013"/>
                    </a:lnTo>
                    <a:close/>
                    <a:moveTo>
                      <a:pt x="7793" y="5037"/>
                    </a:moveTo>
                    <a:cubicBezTo>
                      <a:pt x="7948" y="5120"/>
                      <a:pt x="8900" y="5668"/>
                      <a:pt x="9055" y="5763"/>
                    </a:cubicBezTo>
                    <a:lnTo>
                      <a:pt x="7793" y="6490"/>
                    </a:lnTo>
                    <a:lnTo>
                      <a:pt x="7793" y="5037"/>
                    </a:lnTo>
                    <a:close/>
                    <a:moveTo>
                      <a:pt x="5852" y="3918"/>
                    </a:moveTo>
                    <a:lnTo>
                      <a:pt x="7448" y="4823"/>
                    </a:lnTo>
                    <a:lnTo>
                      <a:pt x="7448" y="6668"/>
                    </a:lnTo>
                    <a:lnTo>
                      <a:pt x="5852" y="7573"/>
                    </a:lnTo>
                    <a:lnTo>
                      <a:pt x="4257" y="6668"/>
                    </a:lnTo>
                    <a:lnTo>
                      <a:pt x="4257" y="4823"/>
                    </a:lnTo>
                    <a:lnTo>
                      <a:pt x="5852" y="3918"/>
                    </a:lnTo>
                    <a:close/>
                    <a:moveTo>
                      <a:pt x="7448" y="7061"/>
                    </a:moveTo>
                    <a:lnTo>
                      <a:pt x="7448" y="8490"/>
                    </a:lnTo>
                    <a:cubicBezTo>
                      <a:pt x="7352" y="8442"/>
                      <a:pt x="6281" y="7835"/>
                      <a:pt x="6197" y="7776"/>
                    </a:cubicBezTo>
                    <a:lnTo>
                      <a:pt x="7448" y="7061"/>
                    </a:lnTo>
                    <a:close/>
                    <a:moveTo>
                      <a:pt x="4269" y="7073"/>
                    </a:moveTo>
                    <a:lnTo>
                      <a:pt x="5519" y="7787"/>
                    </a:lnTo>
                    <a:lnTo>
                      <a:pt x="4269" y="8502"/>
                    </a:lnTo>
                    <a:lnTo>
                      <a:pt x="4269" y="7073"/>
                    </a:lnTo>
                    <a:close/>
                    <a:moveTo>
                      <a:pt x="9376" y="5954"/>
                    </a:moveTo>
                    <a:lnTo>
                      <a:pt x="9960" y="6287"/>
                    </a:lnTo>
                    <a:cubicBezTo>
                      <a:pt x="10329" y="6490"/>
                      <a:pt x="10579" y="6835"/>
                      <a:pt x="10710" y="7252"/>
                    </a:cubicBezTo>
                    <a:cubicBezTo>
                      <a:pt x="10746" y="7430"/>
                      <a:pt x="10757" y="7609"/>
                      <a:pt x="10757" y="7787"/>
                    </a:cubicBezTo>
                    <a:cubicBezTo>
                      <a:pt x="10736" y="7786"/>
                      <a:pt x="10714" y="7785"/>
                      <a:pt x="10693" y="7785"/>
                    </a:cubicBezTo>
                    <a:cubicBezTo>
                      <a:pt x="10049" y="7785"/>
                      <a:pt x="9612" y="8474"/>
                      <a:pt x="9888" y="9085"/>
                    </a:cubicBezTo>
                    <a:cubicBezTo>
                      <a:pt x="9662" y="9190"/>
                      <a:pt x="9412" y="9249"/>
                      <a:pt x="9161" y="9249"/>
                    </a:cubicBezTo>
                    <a:cubicBezTo>
                      <a:pt x="8898" y="9249"/>
                      <a:pt x="8632" y="9184"/>
                      <a:pt x="8388" y="9038"/>
                    </a:cubicBezTo>
                    <a:cubicBezTo>
                      <a:pt x="8007" y="8811"/>
                      <a:pt x="8138" y="8907"/>
                      <a:pt x="7769" y="8692"/>
                    </a:cubicBezTo>
                    <a:lnTo>
                      <a:pt x="7769" y="6883"/>
                    </a:lnTo>
                    <a:lnTo>
                      <a:pt x="9376" y="5954"/>
                    </a:lnTo>
                    <a:close/>
                    <a:moveTo>
                      <a:pt x="10731" y="8111"/>
                    </a:moveTo>
                    <a:cubicBezTo>
                      <a:pt x="10841" y="8111"/>
                      <a:pt x="10950" y="8142"/>
                      <a:pt x="11043" y="8204"/>
                    </a:cubicBezTo>
                    <a:cubicBezTo>
                      <a:pt x="11484" y="8502"/>
                      <a:pt x="11329" y="9157"/>
                      <a:pt x="10841" y="9264"/>
                    </a:cubicBezTo>
                    <a:cubicBezTo>
                      <a:pt x="10802" y="9271"/>
                      <a:pt x="10764" y="9275"/>
                      <a:pt x="10726" y="9275"/>
                    </a:cubicBezTo>
                    <a:cubicBezTo>
                      <a:pt x="10276" y="9275"/>
                      <a:pt x="9982" y="8767"/>
                      <a:pt x="10246" y="8371"/>
                    </a:cubicBezTo>
                    <a:cubicBezTo>
                      <a:pt x="10358" y="8199"/>
                      <a:pt x="10545" y="8111"/>
                      <a:pt x="10731" y="8111"/>
                    </a:cubicBezTo>
                    <a:close/>
                    <a:moveTo>
                      <a:pt x="5852" y="7978"/>
                    </a:moveTo>
                    <a:cubicBezTo>
                      <a:pt x="6043" y="8097"/>
                      <a:pt x="7233" y="8764"/>
                      <a:pt x="7448" y="8883"/>
                    </a:cubicBezTo>
                    <a:lnTo>
                      <a:pt x="7448" y="9585"/>
                    </a:lnTo>
                    <a:cubicBezTo>
                      <a:pt x="7448" y="10466"/>
                      <a:pt x="6733" y="11181"/>
                      <a:pt x="5852" y="11181"/>
                    </a:cubicBezTo>
                    <a:cubicBezTo>
                      <a:pt x="4971" y="11181"/>
                      <a:pt x="4257" y="10466"/>
                      <a:pt x="4257" y="9585"/>
                    </a:cubicBezTo>
                    <a:lnTo>
                      <a:pt x="4257" y="8883"/>
                    </a:lnTo>
                    <a:lnTo>
                      <a:pt x="5852" y="7978"/>
                    </a:lnTo>
                    <a:close/>
                    <a:moveTo>
                      <a:pt x="5852" y="1"/>
                    </a:moveTo>
                    <a:cubicBezTo>
                      <a:pt x="4792" y="1"/>
                      <a:pt x="3935" y="870"/>
                      <a:pt x="3935" y="1918"/>
                    </a:cubicBezTo>
                    <a:lnTo>
                      <a:pt x="3935" y="2430"/>
                    </a:lnTo>
                    <a:cubicBezTo>
                      <a:pt x="3649" y="2263"/>
                      <a:pt x="3757" y="2322"/>
                      <a:pt x="3483" y="2180"/>
                    </a:cubicBezTo>
                    <a:cubicBezTo>
                      <a:pt x="3183" y="2005"/>
                      <a:pt x="2854" y="1922"/>
                      <a:pt x="2529" y="1922"/>
                    </a:cubicBezTo>
                    <a:cubicBezTo>
                      <a:pt x="2235" y="1922"/>
                      <a:pt x="1945" y="1990"/>
                      <a:pt x="1685" y="2120"/>
                    </a:cubicBezTo>
                    <a:cubicBezTo>
                      <a:pt x="1491" y="1915"/>
                      <a:pt x="1256" y="1827"/>
                      <a:pt x="1027" y="1827"/>
                    </a:cubicBezTo>
                    <a:cubicBezTo>
                      <a:pt x="497" y="1827"/>
                      <a:pt x="0" y="2303"/>
                      <a:pt x="125" y="2918"/>
                    </a:cubicBezTo>
                    <a:cubicBezTo>
                      <a:pt x="185" y="3215"/>
                      <a:pt x="375" y="3454"/>
                      <a:pt x="625" y="3573"/>
                    </a:cubicBezTo>
                    <a:cubicBezTo>
                      <a:pt x="530" y="4335"/>
                      <a:pt x="887" y="5109"/>
                      <a:pt x="1578" y="5501"/>
                    </a:cubicBezTo>
                    <a:cubicBezTo>
                      <a:pt x="1816" y="5644"/>
                      <a:pt x="1744" y="5597"/>
                      <a:pt x="1983" y="5728"/>
                    </a:cubicBezTo>
                    <a:lnTo>
                      <a:pt x="1578" y="5954"/>
                    </a:lnTo>
                    <a:cubicBezTo>
                      <a:pt x="982" y="6299"/>
                      <a:pt x="613" y="6942"/>
                      <a:pt x="613" y="7633"/>
                    </a:cubicBezTo>
                    <a:cubicBezTo>
                      <a:pt x="613" y="8633"/>
                      <a:pt x="1375" y="9466"/>
                      <a:pt x="2375" y="9538"/>
                    </a:cubicBezTo>
                    <a:lnTo>
                      <a:pt x="2387" y="9538"/>
                    </a:lnTo>
                    <a:cubicBezTo>
                      <a:pt x="2471" y="9538"/>
                      <a:pt x="2554" y="9478"/>
                      <a:pt x="2554" y="9395"/>
                    </a:cubicBezTo>
                    <a:cubicBezTo>
                      <a:pt x="2566" y="9300"/>
                      <a:pt x="2495" y="9216"/>
                      <a:pt x="2399" y="9216"/>
                    </a:cubicBezTo>
                    <a:cubicBezTo>
                      <a:pt x="1578" y="9145"/>
                      <a:pt x="959" y="8454"/>
                      <a:pt x="959" y="7633"/>
                    </a:cubicBezTo>
                    <a:cubicBezTo>
                      <a:pt x="959" y="7073"/>
                      <a:pt x="1268" y="6537"/>
                      <a:pt x="1756" y="6252"/>
                    </a:cubicBezTo>
                    <a:lnTo>
                      <a:pt x="2340" y="5918"/>
                    </a:lnTo>
                    <a:lnTo>
                      <a:pt x="3947" y="6847"/>
                    </a:lnTo>
                    <a:lnTo>
                      <a:pt x="3947" y="8657"/>
                    </a:lnTo>
                    <a:cubicBezTo>
                      <a:pt x="3411" y="8954"/>
                      <a:pt x="3280" y="9061"/>
                      <a:pt x="3030" y="9157"/>
                    </a:cubicBezTo>
                    <a:cubicBezTo>
                      <a:pt x="2935" y="9180"/>
                      <a:pt x="2887" y="9276"/>
                      <a:pt x="2911" y="9359"/>
                    </a:cubicBezTo>
                    <a:cubicBezTo>
                      <a:pt x="2932" y="9443"/>
                      <a:pt x="3008" y="9480"/>
                      <a:pt x="3082" y="9480"/>
                    </a:cubicBezTo>
                    <a:cubicBezTo>
                      <a:pt x="3093" y="9480"/>
                      <a:pt x="3103" y="9480"/>
                      <a:pt x="3114" y="9478"/>
                    </a:cubicBezTo>
                    <a:cubicBezTo>
                      <a:pt x="3423" y="9395"/>
                      <a:pt x="3578" y="9252"/>
                      <a:pt x="3947" y="9061"/>
                    </a:cubicBezTo>
                    <a:lnTo>
                      <a:pt x="3947" y="9573"/>
                    </a:lnTo>
                    <a:cubicBezTo>
                      <a:pt x="3947" y="10621"/>
                      <a:pt x="4816" y="11490"/>
                      <a:pt x="5864" y="11490"/>
                    </a:cubicBezTo>
                    <a:cubicBezTo>
                      <a:pt x="6924" y="11490"/>
                      <a:pt x="7793" y="10621"/>
                      <a:pt x="7793" y="9573"/>
                    </a:cubicBezTo>
                    <a:lnTo>
                      <a:pt x="7793" y="9085"/>
                    </a:lnTo>
                    <a:cubicBezTo>
                      <a:pt x="8269" y="9347"/>
                      <a:pt x="8591" y="9585"/>
                      <a:pt x="9186" y="9585"/>
                    </a:cubicBezTo>
                    <a:cubicBezTo>
                      <a:pt x="9495" y="9585"/>
                      <a:pt x="9829" y="9514"/>
                      <a:pt x="10115" y="9359"/>
                    </a:cubicBezTo>
                    <a:cubicBezTo>
                      <a:pt x="10277" y="9521"/>
                      <a:pt x="10500" y="9615"/>
                      <a:pt x="10736" y="9615"/>
                    </a:cubicBezTo>
                    <a:cubicBezTo>
                      <a:pt x="10794" y="9615"/>
                      <a:pt x="10853" y="9609"/>
                      <a:pt x="10912" y="9597"/>
                    </a:cubicBezTo>
                    <a:cubicBezTo>
                      <a:pt x="11781" y="9419"/>
                      <a:pt x="11912" y="8216"/>
                      <a:pt x="11091" y="7847"/>
                    </a:cubicBezTo>
                    <a:cubicBezTo>
                      <a:pt x="11162" y="7121"/>
                      <a:pt x="10805" y="6371"/>
                      <a:pt x="10138" y="5990"/>
                    </a:cubicBezTo>
                    <a:cubicBezTo>
                      <a:pt x="9900" y="5847"/>
                      <a:pt x="9972" y="5894"/>
                      <a:pt x="9734" y="5763"/>
                    </a:cubicBezTo>
                    <a:lnTo>
                      <a:pt x="10138" y="5537"/>
                    </a:lnTo>
                    <a:cubicBezTo>
                      <a:pt x="11067" y="5013"/>
                      <a:pt x="11377" y="3823"/>
                      <a:pt x="10853" y="2906"/>
                    </a:cubicBezTo>
                    <a:cubicBezTo>
                      <a:pt x="10507" y="2311"/>
                      <a:pt x="9876" y="1941"/>
                      <a:pt x="9174" y="1941"/>
                    </a:cubicBezTo>
                    <a:cubicBezTo>
                      <a:pt x="8471" y="1941"/>
                      <a:pt x="8067" y="2311"/>
                      <a:pt x="7769" y="2442"/>
                    </a:cubicBezTo>
                    <a:cubicBezTo>
                      <a:pt x="7757" y="2025"/>
                      <a:pt x="7805" y="1834"/>
                      <a:pt x="7733" y="1525"/>
                    </a:cubicBezTo>
                    <a:cubicBezTo>
                      <a:pt x="7711" y="1438"/>
                      <a:pt x="7640" y="1380"/>
                      <a:pt x="7546" y="1380"/>
                    </a:cubicBezTo>
                    <a:cubicBezTo>
                      <a:pt x="7537" y="1380"/>
                      <a:pt x="7528" y="1381"/>
                      <a:pt x="7519" y="1382"/>
                    </a:cubicBezTo>
                    <a:cubicBezTo>
                      <a:pt x="7436" y="1406"/>
                      <a:pt x="7376" y="1489"/>
                      <a:pt x="7388" y="1596"/>
                    </a:cubicBezTo>
                    <a:cubicBezTo>
                      <a:pt x="7448" y="1858"/>
                      <a:pt x="7412" y="2013"/>
                      <a:pt x="7436" y="2632"/>
                    </a:cubicBezTo>
                    <a:lnTo>
                      <a:pt x="5840" y="3549"/>
                    </a:lnTo>
                    <a:lnTo>
                      <a:pt x="4245" y="2632"/>
                    </a:lnTo>
                    <a:lnTo>
                      <a:pt x="4245" y="1941"/>
                    </a:lnTo>
                    <a:cubicBezTo>
                      <a:pt x="4245" y="1060"/>
                      <a:pt x="4959" y="346"/>
                      <a:pt x="5840" y="346"/>
                    </a:cubicBezTo>
                    <a:cubicBezTo>
                      <a:pt x="6364" y="346"/>
                      <a:pt x="6840" y="596"/>
                      <a:pt x="7150" y="1025"/>
                    </a:cubicBezTo>
                    <a:cubicBezTo>
                      <a:pt x="7186" y="1076"/>
                      <a:pt x="7241" y="1100"/>
                      <a:pt x="7294" y="1100"/>
                    </a:cubicBezTo>
                    <a:cubicBezTo>
                      <a:pt x="7328" y="1100"/>
                      <a:pt x="7360" y="1091"/>
                      <a:pt x="7388" y="1072"/>
                    </a:cubicBezTo>
                    <a:cubicBezTo>
                      <a:pt x="7459" y="1013"/>
                      <a:pt x="7471" y="906"/>
                      <a:pt x="7436" y="834"/>
                    </a:cubicBezTo>
                    <a:cubicBezTo>
                      <a:pt x="7078" y="310"/>
                      <a:pt x="6483" y="1"/>
                      <a:pt x="585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27"/>
          <p:cNvSpPr txBox="1"/>
          <p:nvPr>
            <p:ph idx="1" type="subTitle"/>
          </p:nvPr>
        </p:nvSpPr>
        <p:spPr>
          <a:xfrm>
            <a:off x="499125" y="847475"/>
            <a:ext cx="38763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lt2"/>
                </a:solidFill>
              </a:rPr>
              <a:t>Mini Workshop on High Performance Computing in Science and Engineering</a:t>
            </a:r>
            <a:endParaRPr b="1" sz="14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revolución cuántica</a:t>
            </a:r>
            <a:endParaRPr/>
          </a:p>
        </p:txBody>
      </p:sp>
      <p:sp>
        <p:nvSpPr>
          <p:cNvPr id="279" name="Google Shape;279;p36"/>
          <p:cNvSpPr txBox="1"/>
          <p:nvPr>
            <p:ph idx="3" type="body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Surge en el siglo XX cuando los científicos empezaron a tratar de describir de forma más exacta al universo llegando a describir a la física en menor escala. </a:t>
            </a:r>
            <a:endParaRPr/>
          </a:p>
        </p:txBody>
      </p:sp>
      <p:sp>
        <p:nvSpPr>
          <p:cNvPr id="280" name="Google Shape;280;p36"/>
          <p:cNvSpPr txBox="1"/>
          <p:nvPr>
            <p:ph idx="4" type="title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1a Revolución</a:t>
            </a:r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76" y="1095150"/>
            <a:ext cx="3466050" cy="17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975" y="1295675"/>
            <a:ext cx="1894400" cy="10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0454" y="1282463"/>
            <a:ext cx="1894401" cy="142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0450" y="2890575"/>
            <a:ext cx="1894399" cy="12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6975" y="2513675"/>
            <a:ext cx="1795425" cy="17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revolución cuántica</a:t>
            </a:r>
            <a:endParaRPr/>
          </a:p>
        </p:txBody>
      </p:sp>
      <p:sp>
        <p:nvSpPr>
          <p:cNvPr id="291" name="Google Shape;291;p37"/>
          <p:cNvSpPr txBox="1"/>
          <p:nvPr>
            <p:ph idx="3" type="body"/>
          </p:nvPr>
        </p:nvSpPr>
        <p:spPr>
          <a:xfrm>
            <a:off x="626637" y="288165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 enfoca en desarrollar nuevas </a:t>
            </a:r>
            <a:r>
              <a:rPr lang="en"/>
              <a:t>tecnologías</a:t>
            </a:r>
            <a:r>
              <a:rPr lang="en"/>
              <a:t> que permitan controlar sistemas cuánticos de manera individual</a:t>
            </a:r>
            <a:endParaRPr/>
          </a:p>
        </p:txBody>
      </p:sp>
      <p:sp>
        <p:nvSpPr>
          <p:cNvPr id="292" name="Google Shape;292;p37"/>
          <p:cNvSpPr txBox="1"/>
          <p:nvPr>
            <p:ph idx="4" type="title"/>
          </p:nvPr>
        </p:nvSpPr>
        <p:spPr>
          <a:xfrm>
            <a:off x="626637" y="238380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a Revolución</a:t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575" y="877881"/>
            <a:ext cx="2359700" cy="176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 rotWithShape="1">
          <a:blip r:embed="rId4">
            <a:alphaModFix/>
          </a:blip>
          <a:srcRect b="0" l="0" r="0" t="14412"/>
          <a:stretch/>
        </p:blipFill>
        <p:spPr>
          <a:xfrm>
            <a:off x="5321575" y="2623450"/>
            <a:ext cx="2089149" cy="237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800" y="877875"/>
            <a:ext cx="2359700" cy="17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 de la Computación Cuántica sobre la Clásica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Problemas que requieren seguridad de encriptación</a:t>
            </a:r>
            <a:endParaRPr/>
          </a:p>
        </p:txBody>
      </p:sp>
      <p:sp>
        <p:nvSpPr>
          <p:cNvPr id="302" name="Google Shape;302;p38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Encriptación</a:t>
            </a:r>
            <a:endParaRPr/>
          </a:p>
        </p:txBody>
      </p:sp>
      <p:sp>
        <p:nvSpPr>
          <p:cNvPr id="303" name="Google Shape;303;p38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Aquellos</a:t>
            </a:r>
            <a:r>
              <a:rPr lang="en"/>
              <a:t> problemas que requieren de mucha </a:t>
            </a:r>
            <a:r>
              <a:rPr lang="en"/>
              <a:t>búsqueda</a:t>
            </a:r>
            <a:r>
              <a:rPr lang="en"/>
              <a:t> o testeo</a:t>
            </a:r>
            <a:endParaRPr/>
          </a:p>
        </p:txBody>
      </p:sp>
      <p:sp>
        <p:nvSpPr>
          <p:cNvPr id="304" name="Google Shape;304;p38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Optimización</a:t>
            </a:r>
            <a:endParaRPr/>
          </a:p>
        </p:txBody>
      </p:sp>
      <p:sp>
        <p:nvSpPr>
          <p:cNvPr id="305" name="Google Shape;305;p38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Aquellos problemas que involucran simulación de sistemas de mecánica cuántica</a:t>
            </a:r>
            <a:endParaRPr/>
          </a:p>
        </p:txBody>
      </p:sp>
      <p:sp>
        <p:nvSpPr>
          <p:cNvPr id="306" name="Google Shape;306;p38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Naturalización</a:t>
            </a: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1539625" y="1900825"/>
            <a:ext cx="805200" cy="8052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4169400" y="1900825"/>
            <a:ext cx="805200" cy="8052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6799175" y="1900825"/>
            <a:ext cx="805200" cy="8052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38"/>
          <p:cNvCxnSpPr>
            <a:stCxn id="307" idx="2"/>
          </p:cNvCxnSpPr>
          <p:nvPr/>
        </p:nvCxnSpPr>
        <p:spPr>
          <a:xfrm rot="10800000">
            <a:off x="-218975" y="2303425"/>
            <a:ext cx="1758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8"/>
          <p:cNvCxnSpPr>
            <a:stCxn id="309" idx="6"/>
          </p:cNvCxnSpPr>
          <p:nvPr/>
        </p:nvCxnSpPr>
        <p:spPr>
          <a:xfrm>
            <a:off x="7604375" y="2303425"/>
            <a:ext cx="15969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2" name="Google Shape;312;p38"/>
          <p:cNvGrpSpPr/>
          <p:nvPr/>
        </p:nvGrpSpPr>
        <p:grpSpPr>
          <a:xfrm>
            <a:off x="4342458" y="2019256"/>
            <a:ext cx="499935" cy="539690"/>
            <a:chOff x="1310655" y="3360527"/>
            <a:chExt cx="306314" cy="347403"/>
          </a:xfrm>
        </p:grpSpPr>
        <p:sp>
          <p:nvSpPr>
            <p:cNvPr id="313" name="Google Shape;313;p38"/>
            <p:cNvSpPr/>
            <p:nvPr/>
          </p:nvSpPr>
          <p:spPr>
            <a:xfrm>
              <a:off x="1440416" y="3531630"/>
              <a:ext cx="151652" cy="176299"/>
            </a:xfrm>
            <a:custGeom>
              <a:rect b="b" l="l" r="r" t="t"/>
              <a:pathLst>
                <a:path extrusionOk="0" h="5565" w="4787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1486447" y="3589478"/>
              <a:ext cx="64152" cy="75842"/>
            </a:xfrm>
            <a:custGeom>
              <a:rect b="b" l="l" r="r" t="t"/>
              <a:pathLst>
                <a:path extrusionOk="0" h="2394" w="2025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1310655" y="3360527"/>
              <a:ext cx="306314" cy="334572"/>
            </a:xfrm>
            <a:custGeom>
              <a:rect b="b" l="l" r="r" t="t"/>
              <a:pathLst>
                <a:path extrusionOk="0" h="10561" w="9669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1474377" y="3380453"/>
              <a:ext cx="122221" cy="118895"/>
            </a:xfrm>
            <a:custGeom>
              <a:rect b="b" l="l" r="r" t="t"/>
              <a:pathLst>
                <a:path extrusionOk="0" h="3753" w="3858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1510207" y="3632848"/>
              <a:ext cx="15492" cy="17741"/>
            </a:xfrm>
            <a:custGeom>
              <a:rect b="b" l="l" r="r" t="t"/>
              <a:pathLst>
                <a:path extrusionOk="0" h="560" w="48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38"/>
          <p:cNvGrpSpPr/>
          <p:nvPr/>
        </p:nvGrpSpPr>
        <p:grpSpPr>
          <a:xfrm>
            <a:off x="1679906" y="2072413"/>
            <a:ext cx="553207" cy="462181"/>
            <a:chOff x="3074027" y="1983777"/>
            <a:chExt cx="380604" cy="313854"/>
          </a:xfrm>
        </p:grpSpPr>
        <p:sp>
          <p:nvSpPr>
            <p:cNvPr id="319" name="Google Shape;319;p38"/>
            <p:cNvSpPr/>
            <p:nvPr/>
          </p:nvSpPr>
          <p:spPr>
            <a:xfrm>
              <a:off x="3130608" y="1984886"/>
              <a:ext cx="324023" cy="312745"/>
            </a:xfrm>
            <a:custGeom>
              <a:rect b="b" l="l" r="r" t="t"/>
              <a:pathLst>
                <a:path extrusionOk="0" h="9872" w="10228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3243008" y="2008678"/>
              <a:ext cx="185613" cy="169741"/>
            </a:xfrm>
            <a:custGeom>
              <a:rect b="b" l="l" r="r" t="t"/>
              <a:pathLst>
                <a:path extrusionOk="0" h="5358" w="5859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3074027" y="1983777"/>
              <a:ext cx="155802" cy="163342"/>
            </a:xfrm>
            <a:custGeom>
              <a:rect b="b" l="l" r="r" t="t"/>
              <a:pathLst>
                <a:path extrusionOk="0" h="5156" w="4918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3135518" y="2038077"/>
              <a:ext cx="28322" cy="54363"/>
            </a:xfrm>
            <a:custGeom>
              <a:rect b="b" l="l" r="r" t="t"/>
              <a:pathLst>
                <a:path extrusionOk="0" h="1716" w="894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3138908" y="2021096"/>
              <a:ext cx="16252" cy="16252"/>
            </a:xfrm>
            <a:custGeom>
              <a:rect b="b" l="l" r="r" t="t"/>
              <a:pathLst>
                <a:path extrusionOk="0" h="513" w="513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38"/>
          <p:cNvGrpSpPr/>
          <p:nvPr/>
        </p:nvGrpSpPr>
        <p:grpSpPr>
          <a:xfrm>
            <a:off x="6951710" y="2019214"/>
            <a:ext cx="499938" cy="539698"/>
            <a:chOff x="1284212" y="1963766"/>
            <a:chExt cx="379489" cy="366046"/>
          </a:xfrm>
        </p:grpSpPr>
        <p:sp>
          <p:nvSpPr>
            <p:cNvPr id="325" name="Google Shape;325;p38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Áreas de </a:t>
            </a:r>
            <a:r>
              <a:rPr lang="en"/>
              <a:t>Aplicación</a:t>
            </a:r>
            <a:endParaRPr/>
          </a:p>
        </p:txBody>
      </p:sp>
      <p:sp>
        <p:nvSpPr>
          <p:cNvPr id="332" name="Google Shape;332;p39"/>
          <p:cNvSpPr txBox="1"/>
          <p:nvPr>
            <p:ph idx="2" type="title"/>
          </p:nvPr>
        </p:nvSpPr>
        <p:spPr>
          <a:xfrm>
            <a:off x="3439148" y="211051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Biología</a:t>
            </a:r>
            <a:endParaRPr/>
          </a:p>
        </p:txBody>
      </p:sp>
      <p:sp>
        <p:nvSpPr>
          <p:cNvPr id="333" name="Google Shape;333;p39"/>
          <p:cNvSpPr txBox="1"/>
          <p:nvPr>
            <p:ph idx="4" type="title"/>
          </p:nvPr>
        </p:nvSpPr>
        <p:spPr>
          <a:xfrm>
            <a:off x="783513" y="211051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Finanzas</a:t>
            </a:r>
            <a:endParaRPr/>
          </a:p>
        </p:txBody>
      </p:sp>
      <p:sp>
        <p:nvSpPr>
          <p:cNvPr id="334" name="Google Shape;334;p39"/>
          <p:cNvSpPr txBox="1"/>
          <p:nvPr>
            <p:ph idx="6" type="title"/>
          </p:nvPr>
        </p:nvSpPr>
        <p:spPr>
          <a:xfrm>
            <a:off x="6094778" y="211051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Aeroespacial</a:t>
            </a:r>
            <a:endParaRPr/>
          </a:p>
        </p:txBody>
      </p:sp>
      <p:sp>
        <p:nvSpPr>
          <p:cNvPr id="335" name="Google Shape;335;p39"/>
          <p:cNvSpPr txBox="1"/>
          <p:nvPr>
            <p:ph idx="8" type="title"/>
          </p:nvPr>
        </p:nvSpPr>
        <p:spPr>
          <a:xfrm>
            <a:off x="3464998" y="319113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Química</a:t>
            </a:r>
            <a:endParaRPr/>
          </a:p>
        </p:txBody>
      </p:sp>
      <p:sp>
        <p:nvSpPr>
          <p:cNvPr id="336" name="Google Shape;336;p39"/>
          <p:cNvSpPr txBox="1"/>
          <p:nvPr>
            <p:ph idx="13" type="title"/>
          </p:nvPr>
        </p:nvSpPr>
        <p:spPr>
          <a:xfrm>
            <a:off x="835213" y="319113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Ciberseguridad</a:t>
            </a:r>
            <a:endParaRPr/>
          </a:p>
        </p:txBody>
      </p:sp>
      <p:sp>
        <p:nvSpPr>
          <p:cNvPr id="337" name="Google Shape;337;p39"/>
          <p:cNvSpPr txBox="1"/>
          <p:nvPr>
            <p:ph idx="15" type="title"/>
          </p:nvPr>
        </p:nvSpPr>
        <p:spPr>
          <a:xfrm>
            <a:off x="6094778" y="319113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Robótica y ML</a:t>
            </a:r>
            <a:endParaRPr/>
          </a:p>
        </p:txBody>
      </p:sp>
      <p:cxnSp>
        <p:nvCxnSpPr>
          <p:cNvPr id="338" name="Google Shape;338;p39"/>
          <p:cNvCxnSpPr/>
          <p:nvPr/>
        </p:nvCxnSpPr>
        <p:spPr>
          <a:xfrm>
            <a:off x="902250" y="2943050"/>
            <a:ext cx="733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23" y="912340"/>
            <a:ext cx="2214004" cy="124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000" y="913675"/>
            <a:ext cx="2214000" cy="124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863" y="912345"/>
            <a:ext cx="1883826" cy="12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375" y="3678725"/>
            <a:ext cx="2162300" cy="12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6992" y="3730424"/>
            <a:ext cx="2070009" cy="12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6775" y="3769755"/>
            <a:ext cx="2070000" cy="116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La unidad básica: </a:t>
            </a:r>
            <a:endParaRPr sz="4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el Qubit</a:t>
            </a:r>
            <a:endParaRPr sz="4000"/>
          </a:p>
        </p:txBody>
      </p:sp>
      <p:sp>
        <p:nvSpPr>
          <p:cNvPr id="350" name="Google Shape;350;p40"/>
          <p:cNvSpPr txBox="1"/>
          <p:nvPr>
            <p:ph idx="1" type="subTitle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Definiremos a la unidad básica en la computación cuántica y de qué se conforma</a:t>
            </a:r>
            <a:endParaRPr sz="1400"/>
          </a:p>
        </p:txBody>
      </p:sp>
      <p:sp>
        <p:nvSpPr>
          <p:cNvPr id="351" name="Google Shape;351;p40"/>
          <p:cNvSpPr txBox="1"/>
          <p:nvPr>
            <p:ph idx="2" type="title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500164" y="636719"/>
            <a:ext cx="4199223" cy="3592380"/>
          </a:xfrm>
          <a:custGeom>
            <a:rect b="b" l="l" r="r" t="t"/>
            <a:pathLst>
              <a:path extrusionOk="0" h="187225" w="218852">
                <a:moveTo>
                  <a:pt x="141436" y="0"/>
                </a:moveTo>
                <a:cubicBezTo>
                  <a:pt x="133917" y="0"/>
                  <a:pt x="126400" y="1762"/>
                  <a:pt x="119263" y="5720"/>
                </a:cubicBezTo>
                <a:cubicBezTo>
                  <a:pt x="104474" y="13920"/>
                  <a:pt x="95167" y="31175"/>
                  <a:pt x="77239" y="33599"/>
                </a:cubicBezTo>
                <a:cubicBezTo>
                  <a:pt x="75347" y="33855"/>
                  <a:pt x="73558" y="33967"/>
                  <a:pt x="71850" y="33967"/>
                </a:cubicBezTo>
                <a:cubicBezTo>
                  <a:pt x="59436" y="33967"/>
                  <a:pt x="51333" y="28033"/>
                  <a:pt x="39842" y="28033"/>
                </a:cubicBezTo>
                <a:cubicBezTo>
                  <a:pt x="35425" y="28033"/>
                  <a:pt x="30508" y="28909"/>
                  <a:pt x="24653" y="31337"/>
                </a:cubicBezTo>
                <a:cubicBezTo>
                  <a:pt x="15532" y="35119"/>
                  <a:pt x="7671" y="41986"/>
                  <a:pt x="4072" y="51333"/>
                </a:cubicBezTo>
                <a:cubicBezTo>
                  <a:pt x="1" y="61910"/>
                  <a:pt x="3516" y="69816"/>
                  <a:pt x="7859" y="79672"/>
                </a:cubicBezTo>
                <a:cubicBezTo>
                  <a:pt x="12547" y="90312"/>
                  <a:pt x="14716" y="102029"/>
                  <a:pt x="14288" y="113641"/>
                </a:cubicBezTo>
                <a:cubicBezTo>
                  <a:pt x="13905" y="123973"/>
                  <a:pt x="9712" y="133642"/>
                  <a:pt x="9692" y="143933"/>
                </a:cubicBezTo>
                <a:cubicBezTo>
                  <a:pt x="9657" y="162089"/>
                  <a:pt x="20737" y="180171"/>
                  <a:pt x="38789" y="185137"/>
                </a:cubicBezTo>
                <a:cubicBezTo>
                  <a:pt x="40683" y="185657"/>
                  <a:pt x="42573" y="185897"/>
                  <a:pt x="44461" y="185897"/>
                </a:cubicBezTo>
                <a:cubicBezTo>
                  <a:pt x="65118" y="185897"/>
                  <a:pt x="85540" y="157242"/>
                  <a:pt x="108336" y="155167"/>
                </a:cubicBezTo>
                <a:cubicBezTo>
                  <a:pt x="109017" y="155105"/>
                  <a:pt x="109681" y="155075"/>
                  <a:pt x="110329" y="155075"/>
                </a:cubicBezTo>
                <a:cubicBezTo>
                  <a:pt x="122037" y="155075"/>
                  <a:pt x="128598" y="164843"/>
                  <a:pt x="136618" y="172175"/>
                </a:cubicBezTo>
                <a:cubicBezTo>
                  <a:pt x="146299" y="181027"/>
                  <a:pt x="158973" y="187224"/>
                  <a:pt x="172247" y="187224"/>
                </a:cubicBezTo>
                <a:cubicBezTo>
                  <a:pt x="172874" y="187224"/>
                  <a:pt x="173502" y="187210"/>
                  <a:pt x="174132" y="187182"/>
                </a:cubicBezTo>
                <a:cubicBezTo>
                  <a:pt x="203883" y="185858"/>
                  <a:pt x="218852" y="153223"/>
                  <a:pt x="205593" y="128028"/>
                </a:cubicBezTo>
                <a:cubicBezTo>
                  <a:pt x="200229" y="117834"/>
                  <a:pt x="197705" y="107961"/>
                  <a:pt x="200669" y="96676"/>
                </a:cubicBezTo>
                <a:cubicBezTo>
                  <a:pt x="203795" y="84778"/>
                  <a:pt x="209809" y="72127"/>
                  <a:pt x="207915" y="59548"/>
                </a:cubicBezTo>
                <a:cubicBezTo>
                  <a:pt x="205096" y="40828"/>
                  <a:pt x="191638" y="21954"/>
                  <a:pt x="174279" y="10619"/>
                </a:cubicBezTo>
                <a:cubicBezTo>
                  <a:pt x="164206" y="4040"/>
                  <a:pt x="152819" y="0"/>
                  <a:pt x="1414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50" y="1199413"/>
            <a:ext cx="2977800" cy="316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constituye la computación clásica?</a:t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400" y="877875"/>
            <a:ext cx="3960826" cy="39608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0" name="Google Shape;360;p41"/>
          <p:cNvGraphicFramePr/>
          <p:nvPr/>
        </p:nvGraphicFramePr>
        <p:xfrm>
          <a:off x="157325" y="176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{F505BDD0-CD80-4686-8DE4-4896CA3974B4}</a:tableStyleId>
              </a:tblPr>
              <a:tblGrid>
                <a:gridCol w="2271525"/>
              </a:tblGrid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Aplicaciones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BF9000"/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Algoritmos clásicos y protocolos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</a:tr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Circuitos Clásicos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</a:tr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Compuertas clásicas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Bits clásicos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361" name="Google Shape;3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726" y="1381551"/>
            <a:ext cx="1106681" cy="8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400" y="2470249"/>
            <a:ext cx="1242825" cy="98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3722" y="3201625"/>
            <a:ext cx="1126525" cy="8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8400" y="3817450"/>
            <a:ext cx="1505120" cy="9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3725" y="4433276"/>
            <a:ext cx="1126526" cy="69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0396" y="1381550"/>
            <a:ext cx="1490555" cy="82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constituye la computación cuántica?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587" y="877875"/>
            <a:ext cx="3960826" cy="39608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3" name="Google Shape;373;p42"/>
          <p:cNvGraphicFramePr/>
          <p:nvPr/>
        </p:nvGraphicFramePr>
        <p:xfrm>
          <a:off x="320063" y="176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{F505BDD0-CD80-4686-8DE4-4896CA3974B4}</a:tableStyleId>
              </a:tblPr>
              <a:tblGrid>
                <a:gridCol w="2271525"/>
              </a:tblGrid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Aplicaciones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1155CC"/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Algoritmos cuánticos y protocolos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3C78D8"/>
                    </a:solidFill>
                  </a:tcPr>
                </a:tc>
              </a:tr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Circuitos Cuánticos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</a:tr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Compuertas Cuánticas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</a:tr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Qubits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4" name="Google Shape;374;p42"/>
          <p:cNvGraphicFramePr/>
          <p:nvPr/>
        </p:nvGraphicFramePr>
        <p:xfrm>
          <a:off x="6552413" y="176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{F505BDD0-CD80-4686-8DE4-4896CA3974B4}</a:tableStyleId>
              </a:tblPr>
              <a:tblGrid>
                <a:gridCol w="2271525"/>
              </a:tblGrid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Aplicaciones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BF9000"/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Algoritmos clásicos y protocolos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</a:tr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Circuitos Clásicos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</a:tr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Compuertas clásicas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  <a:tr h="61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Bits clásicos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375" name="Google Shape;3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4443">
            <a:off x="5874960" y="2157063"/>
            <a:ext cx="3330481" cy="2497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</a:t>
            </a:r>
            <a:r>
              <a:rPr lang="en"/>
              <a:t>cuánticas</a:t>
            </a:r>
            <a:endParaRPr/>
          </a:p>
        </p:txBody>
      </p:sp>
      <p:sp>
        <p:nvSpPr>
          <p:cNvPr id="381" name="Google Shape;381;p43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Secuencia o combinación  de compuertas cuánticas</a:t>
            </a:r>
            <a:r>
              <a:rPr b="1" lang="en"/>
              <a:t>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 construcción de un chip </a:t>
            </a:r>
            <a:r>
              <a:rPr lang="en"/>
              <a:t>cuántico</a:t>
            </a:r>
            <a:r>
              <a:rPr lang="en"/>
              <a:t> es </a:t>
            </a:r>
            <a:r>
              <a:rPr lang="en"/>
              <a:t>bastante</a:t>
            </a:r>
            <a:r>
              <a:rPr lang="en"/>
              <a:t> compleja más no </a:t>
            </a:r>
            <a:r>
              <a:rPr lang="en"/>
              <a:t>imposible</a:t>
            </a:r>
            <a:r>
              <a:rPr lang="en"/>
              <a:t>.</a:t>
            </a:r>
            <a:endParaRPr/>
          </a:p>
        </p:txBody>
      </p:sp>
      <p:sp>
        <p:nvSpPr>
          <p:cNvPr id="382" name="Google Shape;382;p43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025" y="732500"/>
            <a:ext cx="4087450" cy="23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138" y="3204250"/>
            <a:ext cx="52292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/>
          <p:nvPr/>
        </p:nvSpPr>
        <p:spPr>
          <a:xfrm rot="2700024">
            <a:off x="4386476" y="1062908"/>
            <a:ext cx="3589874" cy="3360020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Compuertas cuánticas</a:t>
            </a:r>
            <a:endParaRPr/>
          </a:p>
        </p:txBody>
      </p:sp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 lo que se desea es </a:t>
            </a:r>
            <a:r>
              <a:rPr b="1" lang="en"/>
              <a:t>manipular </a:t>
            </a:r>
            <a:r>
              <a:rPr b="1" lang="en"/>
              <a:t>los qubits</a:t>
            </a:r>
            <a:r>
              <a:rPr lang="en"/>
              <a:t>, se puede hacer uso de los operadores o compuertas cuánticas.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Existe</a:t>
            </a:r>
            <a:r>
              <a:rPr lang="en"/>
              <a:t> una variedad de ellas que nos permite </a:t>
            </a:r>
            <a:r>
              <a:rPr lang="en"/>
              <a:t>cambiarlas</a:t>
            </a:r>
            <a:r>
              <a:rPr lang="en"/>
              <a:t> según se adapte al algoritmo.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132" y="877875"/>
            <a:ext cx="2864691" cy="396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Bits - “QUBITS”</a:t>
            </a:r>
            <a:endParaRPr/>
          </a:p>
        </p:txBody>
      </p:sp>
      <p:sp>
        <p:nvSpPr>
          <p:cNvPr id="399" name="Google Shape;399;p45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 </a:t>
            </a:r>
            <a:r>
              <a:rPr b="1" lang="en"/>
              <a:t>qubit </a:t>
            </a:r>
            <a:r>
              <a:rPr lang="en"/>
              <a:t>es la unidad fundamental de información de una computadora cuántica.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Pueden tener una </a:t>
            </a:r>
            <a:r>
              <a:rPr b="1" lang="en"/>
              <a:t>combinación de 2 estados </a:t>
            </a:r>
            <a:r>
              <a:rPr lang="en"/>
              <a:t>(en contraste con el bit clásico definido solamente como 0 o 1)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4476760" y="734371"/>
            <a:ext cx="4039167" cy="3891256"/>
          </a:xfrm>
          <a:custGeom>
            <a:rect b="b" l="l" r="r" t="t"/>
            <a:pathLst>
              <a:path extrusionOk="0" h="197626" w="205138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675" y="803950"/>
            <a:ext cx="4520652" cy="38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6" type="title"/>
          </p:nvPr>
        </p:nvSpPr>
        <p:spPr>
          <a:xfrm>
            <a:off x="3377303" y="178606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6" name="Google Shape;176;p28"/>
          <p:cNvCxnSpPr/>
          <p:nvPr/>
        </p:nvCxnSpPr>
        <p:spPr>
          <a:xfrm flipH="1">
            <a:off x="4551000" y="1512250"/>
            <a:ext cx="21000" cy="2811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7" name="Google Shape;177;p28"/>
          <p:cNvSpPr txBox="1"/>
          <p:nvPr>
            <p:ph type="ctrTitle"/>
          </p:nvPr>
        </p:nvSpPr>
        <p:spPr>
          <a:xfrm>
            <a:off x="572003" y="166123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¿Qué onda con la Computación Cuántica?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78" name="Google Shape;178;p28"/>
          <p:cNvSpPr txBox="1"/>
          <p:nvPr>
            <p:ph idx="1" type="subTitle"/>
          </p:nvPr>
        </p:nvSpPr>
        <p:spPr>
          <a:xfrm>
            <a:off x="572003" y="205946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Conozcamos sobre esta área, sus aplicaciones y retos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179" name="Google Shape;179;p28"/>
          <p:cNvSpPr txBox="1"/>
          <p:nvPr>
            <p:ph idx="2" type="ctrTitle"/>
          </p:nvPr>
        </p:nvSpPr>
        <p:spPr>
          <a:xfrm>
            <a:off x="572003" y="310142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La unidad básica: el Qubit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80" name="Google Shape;180;p28"/>
          <p:cNvSpPr txBox="1"/>
          <p:nvPr>
            <p:ph idx="3" type="subTitle"/>
          </p:nvPr>
        </p:nvSpPr>
        <p:spPr>
          <a:xfrm>
            <a:off x="572003" y="349965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Definiremos a la unidad básica en la computación cuántica y de qué se conforma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181" name="Google Shape;181;p28"/>
          <p:cNvSpPr txBox="1"/>
          <p:nvPr>
            <p:ph idx="7" type="title"/>
          </p:nvPr>
        </p:nvSpPr>
        <p:spPr>
          <a:xfrm>
            <a:off x="3377303" y="32230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" name="Google Shape;182;p28"/>
          <p:cNvSpPr txBox="1"/>
          <p:nvPr>
            <p:ph idx="9" type="title"/>
          </p:nvPr>
        </p:nvSpPr>
        <p:spPr>
          <a:xfrm>
            <a:off x="4574503" y="178606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3" name="Google Shape;183;p28"/>
          <p:cNvSpPr txBox="1"/>
          <p:nvPr>
            <p:ph idx="13" type="title"/>
          </p:nvPr>
        </p:nvSpPr>
        <p:spPr>
          <a:xfrm>
            <a:off x="4574503" y="32230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" name="Google Shape;184;p28"/>
          <p:cNvSpPr txBox="1"/>
          <p:nvPr>
            <p:ph idx="15" type="ctrTitle"/>
          </p:nvPr>
        </p:nvSpPr>
        <p:spPr>
          <a:xfrm>
            <a:off x="5842903" y="166123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Manipulemos al qubit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85" name="Google Shape;185;p28"/>
          <p:cNvSpPr txBox="1"/>
          <p:nvPr>
            <p:ph idx="16" type="subTitle"/>
          </p:nvPr>
        </p:nvSpPr>
        <p:spPr>
          <a:xfrm>
            <a:off x="5842903" y="205946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Manipularemos al qubit con el uso de los principales operadores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186" name="Google Shape;186;p28"/>
          <p:cNvSpPr txBox="1"/>
          <p:nvPr>
            <p:ph idx="17" type="ctrTitle"/>
          </p:nvPr>
        </p:nvSpPr>
        <p:spPr>
          <a:xfrm>
            <a:off x="5842903" y="310142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Circuitos Cuánticos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87" name="Google Shape;187;p28"/>
          <p:cNvSpPr txBox="1"/>
          <p:nvPr>
            <p:ph idx="18" type="subTitle"/>
          </p:nvPr>
        </p:nvSpPr>
        <p:spPr>
          <a:xfrm>
            <a:off x="5842903" y="349965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</a:rPr>
              <a:t>Pongamos a trabajar los qubits y las compuertas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188" name="Google Shape;188;p28"/>
          <p:cNvCxnSpPr/>
          <p:nvPr/>
        </p:nvCxnSpPr>
        <p:spPr>
          <a:xfrm>
            <a:off x="902250" y="2903550"/>
            <a:ext cx="733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9" name="Google Shape;189;p28"/>
          <p:cNvSpPr txBox="1"/>
          <p:nvPr>
            <p:ph idx="6" type="title"/>
          </p:nvPr>
        </p:nvSpPr>
        <p:spPr>
          <a:xfrm>
            <a:off x="560300" y="308825"/>
            <a:ext cx="60840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del taller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Bits - “QUBITS”</a:t>
            </a:r>
            <a:endParaRPr/>
          </a:p>
        </p:txBody>
      </p:sp>
      <p:sp>
        <p:nvSpPr>
          <p:cNvPr id="408" name="Google Shape;408;p46"/>
          <p:cNvSpPr txBox="1"/>
          <p:nvPr>
            <p:ph idx="1" type="body"/>
          </p:nvPr>
        </p:nvSpPr>
        <p:spPr>
          <a:xfrm>
            <a:off x="626625" y="1404600"/>
            <a:ext cx="2785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 </a:t>
            </a:r>
            <a:r>
              <a:rPr b="1" lang="en"/>
              <a:t>qubit </a:t>
            </a:r>
            <a:r>
              <a:rPr lang="en"/>
              <a:t>se puede estar en el estado 0 ó 1, como un bit clásico</a:t>
            </a:r>
            <a:endParaRPr/>
          </a:p>
        </p:txBody>
      </p:sp>
      <p:sp>
        <p:nvSpPr>
          <p:cNvPr id="409" name="Google Shape;409;p46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82" y="3184663"/>
            <a:ext cx="18478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032" y="3189425"/>
            <a:ext cx="18573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5884700" y="1404600"/>
            <a:ext cx="2785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 como la combinación de estos estados, mejor conocido como superposición:</a:t>
            </a:r>
            <a:endParaRPr/>
          </a:p>
        </p:txBody>
      </p:sp>
      <p:pic>
        <p:nvPicPr>
          <p:cNvPr id="413" name="Google Shape;41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625" y="3176775"/>
            <a:ext cx="1314338" cy="11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Bits - “QUBITS”</a:t>
            </a:r>
            <a:endParaRPr/>
          </a:p>
        </p:txBody>
      </p:sp>
      <p:sp>
        <p:nvSpPr>
          <p:cNvPr id="419" name="Google Shape;419;p47"/>
          <p:cNvSpPr txBox="1"/>
          <p:nvPr>
            <p:ph idx="1" type="body"/>
          </p:nvPr>
        </p:nvSpPr>
        <p:spPr>
          <a:xfrm>
            <a:off x="863850" y="1235188"/>
            <a:ext cx="74163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 </a:t>
            </a:r>
            <a:r>
              <a:rPr b="1" lang="en"/>
              <a:t>qubit </a:t>
            </a:r>
            <a:r>
              <a:rPr lang="en"/>
              <a:t>puede tener las propiedades de una onda o una partícula. Una superposición se puede visualizar como la combinación de las ondas que representan el estado 0 y 1</a:t>
            </a:r>
            <a:endParaRPr/>
          </a:p>
        </p:txBody>
      </p:sp>
      <p:sp>
        <p:nvSpPr>
          <p:cNvPr id="420" name="Google Shape;420;p47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50" y="2445601"/>
            <a:ext cx="6507746" cy="216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¡Manos 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a la práctica!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8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8"/>
          <p:cNvSpPr/>
          <p:nvPr/>
        </p:nvSpPr>
        <p:spPr>
          <a:xfrm>
            <a:off x="4476760" y="734371"/>
            <a:ext cx="4039167" cy="3891256"/>
          </a:xfrm>
          <a:custGeom>
            <a:rect b="b" l="l" r="r" t="t"/>
            <a:pathLst>
              <a:path extrusionOk="0" h="197626" w="205138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48"/>
          <p:cNvGrpSpPr/>
          <p:nvPr/>
        </p:nvGrpSpPr>
        <p:grpSpPr>
          <a:xfrm>
            <a:off x="4749388" y="610304"/>
            <a:ext cx="3694120" cy="4125705"/>
            <a:chOff x="4749388" y="610304"/>
            <a:chExt cx="3694120" cy="4125705"/>
          </a:xfrm>
        </p:grpSpPr>
        <p:grpSp>
          <p:nvGrpSpPr>
            <p:cNvPr id="430" name="Google Shape;430;p48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431" name="Google Shape;431;p48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rect b="b" l="l" r="r" t="t"/>
                <a:pathLst>
                  <a:path extrusionOk="0" h="3221" w="8993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48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rect b="b" l="l" r="r" t="t"/>
                <a:pathLst>
                  <a:path extrusionOk="0" h="49166" w="155308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48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rect b="b" l="l" r="r" t="t"/>
                <a:pathLst>
                  <a:path extrusionOk="0" h="40809" w="7617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48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rect b="b" l="l" r="r" t="t"/>
                <a:pathLst>
                  <a:path extrusionOk="0" h="41411" w="76902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8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rect b="b" l="l" r="r" t="t"/>
                <a:pathLst>
                  <a:path extrusionOk="0" h="29512" w="57696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8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rect b="b" l="l" r="r" t="t"/>
                <a:pathLst>
                  <a:path extrusionOk="0" h="30113" w="58431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8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rect b="b" l="l" r="r" t="t"/>
                <a:pathLst>
                  <a:path extrusionOk="0" h="144813" w="143726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8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rect b="b" l="l" r="r" t="t"/>
                <a:pathLst>
                  <a:path extrusionOk="0" h="145415" w="144352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8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8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8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rect b="b" l="l" r="r" t="t"/>
                <a:pathLst>
                  <a:path extrusionOk="0" h="49112" w="80082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8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rect b="b" l="l" r="r" t="t"/>
                <a:pathLst>
                  <a:path extrusionOk="0" h="49712" w="80695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8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8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8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rect b="b" l="l" r="r" t="t"/>
                <a:pathLst>
                  <a:path extrusionOk="0" h="13941" w="6249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8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rect b="b" l="l" r="r" t="t"/>
                <a:pathLst>
                  <a:path extrusionOk="0" h="22781" w="39756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8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rect b="b" l="l" r="r" t="t"/>
                <a:pathLst>
                  <a:path extrusionOk="0" h="23393" w="39996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8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8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rect b="b" l="l" r="r" t="t"/>
                <a:pathLst>
                  <a:path extrusionOk="0" h="20166" w="14103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8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8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rect b="b" l="l" r="r" t="t"/>
                <a:pathLst>
                  <a:path extrusionOk="0" h="35229" w="31453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8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rect b="b" l="l" r="r" t="t"/>
                <a:pathLst>
                  <a:path extrusionOk="0" h="35830" w="32046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8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rect b="b" l="l" r="r" t="t"/>
                <a:pathLst>
                  <a:path extrusionOk="0" h="2739" w="6194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8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rect b="b" l="l" r="r" t="t"/>
                <a:pathLst>
                  <a:path extrusionOk="0" h="8715" w="25161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8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rect b="b" l="l" r="r" t="t"/>
                <a:pathLst>
                  <a:path extrusionOk="0" h="9314" w="25605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8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rect b="b" l="l" r="r" t="t"/>
                <a:pathLst>
                  <a:path extrusionOk="0" h="6343" w="11026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8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rect b="b" l="l" r="r" t="t"/>
                <a:pathLst>
                  <a:path extrusionOk="0" h="5775" w="14037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8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rect b="b" l="l" r="r" t="t"/>
                <a:pathLst>
                  <a:path extrusionOk="0" h="7819" w="4917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8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rect b="b" l="l" r="r" t="t"/>
                <a:pathLst>
                  <a:path extrusionOk="0" h="5475" w="8493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8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rect b="b" l="l" r="r" t="t"/>
                <a:pathLst>
                  <a:path extrusionOk="0" h="3495" w="7185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8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rect b="b" l="l" r="r" t="t"/>
                <a:pathLst>
                  <a:path extrusionOk="0" h="4539" w="10618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8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rect b="b" l="l" r="r" t="t"/>
                <a:pathLst>
                  <a:path extrusionOk="0" h="5141" w="11336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8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rect b="b" l="l" r="r" t="t"/>
                <a:pathLst>
                  <a:path extrusionOk="0" h="2467" w="6167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8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rect b="b" l="l" r="r" t="t"/>
                <a:pathLst>
                  <a:path extrusionOk="0" h="3069" w="6709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8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rect b="b" l="l" r="r" t="t"/>
                <a:pathLst>
                  <a:path extrusionOk="0" h="11883" w="7423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8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rect b="b" l="l" r="r" t="t"/>
                <a:pathLst>
                  <a:path extrusionOk="0" h="12477" w="8016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8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rect b="b" l="l" r="r" t="t"/>
                <a:pathLst>
                  <a:path extrusionOk="0" h="5484" w="9232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8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rect b="b" l="l" r="r" t="t"/>
                <a:pathLst>
                  <a:path extrusionOk="0" h="6086" w="9893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8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rect b="b" l="l" r="r" t="t"/>
                <a:pathLst>
                  <a:path extrusionOk="0" h="2925" w="2671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8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rect b="b" l="l" r="r" t="t"/>
                <a:pathLst>
                  <a:path extrusionOk="0" h="3525" w="319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8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rect b="b" l="l" r="r" t="t"/>
                <a:pathLst>
                  <a:path extrusionOk="0" h="5110" w="3005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8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rect b="b" l="l" r="r" t="t"/>
                <a:pathLst>
                  <a:path extrusionOk="0" h="91393" w="76997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8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rect b="b" l="l" r="r" t="t"/>
                <a:pathLst>
                  <a:path extrusionOk="0" h="91993" w="77683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8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rect b="b" l="l" r="r" t="t"/>
                <a:pathLst>
                  <a:path extrusionOk="0" h="11813" w="18867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8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rect b="b" l="l" r="r" t="t"/>
                <a:pathLst>
                  <a:path extrusionOk="0" h="20525" w="20665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8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rect b="b" l="l" r="r" t="t"/>
                <a:pathLst>
                  <a:path extrusionOk="0" h="21124" w="21312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8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rect b="b" l="l" r="r" t="t"/>
                <a:pathLst>
                  <a:path extrusionOk="0" h="25797" w="20354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8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rect b="b" l="l" r="r" t="t"/>
                <a:pathLst>
                  <a:path extrusionOk="0" h="26396" w="21015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8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rect b="b" l="l" r="r" t="t"/>
                <a:pathLst>
                  <a:path extrusionOk="0" h="21994" w="19969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8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rect b="b" l="l" r="r" t="t"/>
                <a:pathLst>
                  <a:path extrusionOk="0" h="22593" w="20597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8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rect b="b" l="l" r="r" t="t"/>
                <a:pathLst>
                  <a:path extrusionOk="0" h="20335" w="19562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8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rect b="b" l="l" r="r" t="t"/>
                <a:pathLst>
                  <a:path extrusionOk="0" h="20934" w="20145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8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rect b="b" l="l" r="r" t="t"/>
                <a:pathLst>
                  <a:path extrusionOk="0" h="20516" w="19422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8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rect b="b" l="l" r="r" t="t"/>
                <a:pathLst>
                  <a:path extrusionOk="0" h="21117" w="20054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rect b="b" l="l" r="r" t="t"/>
                <a:pathLst>
                  <a:path extrusionOk="0" h="9784" w="6494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rect b="b" l="l" r="r" t="t"/>
                <a:pathLst>
                  <a:path extrusionOk="0" h="10384" w="7104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rect b="b" l="l" r="r" t="t"/>
                <a:pathLst>
                  <a:path extrusionOk="0" h="67391" w="762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rect b="b" l="l" r="r" t="t"/>
                <a:pathLst>
                  <a:path extrusionOk="0" h="50073" w="611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rect b="b" l="l" r="r" t="t"/>
                <a:pathLst>
                  <a:path extrusionOk="0" h="103154" w="724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rect b="b" l="l" r="r" t="t"/>
                <a:pathLst>
                  <a:path extrusionOk="0" h="10704" w="13567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rect b="b" l="l" r="r" t="t"/>
                <a:pathLst>
                  <a:path extrusionOk="0" h="11304" w="14276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rect b="b" l="l" r="r" t="t"/>
                <a:pathLst>
                  <a:path extrusionOk="0" h="14016" w="15808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rect b="b" l="l" r="r" t="t"/>
                <a:pathLst>
                  <a:path extrusionOk="0" h="14617" w="16511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rect b="b" l="l" r="r" t="t"/>
                <a:pathLst>
                  <a:path extrusionOk="0" h="9345" w="10213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rect b="b" l="l" r="r" t="t"/>
                <a:pathLst>
                  <a:path extrusionOk="0" h="9945" w="10924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rect b="b" l="l" r="r" t="t"/>
                <a:pathLst>
                  <a:path extrusionOk="0" h="12769" w="6062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8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rect b="b" l="l" r="r" t="t"/>
                <a:pathLst>
                  <a:path extrusionOk="0" h="13371" w="6591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rect b="b" l="l" r="r" t="t"/>
                <a:pathLst>
                  <a:path extrusionOk="0" h="9590" w="4552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rect b="b" l="l" r="r" t="t"/>
                <a:pathLst>
                  <a:path extrusionOk="0" h="10190" w="5107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rect b="b" l="l" r="r" t="t"/>
                <a:pathLst>
                  <a:path extrusionOk="0" h="13032" w="9606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8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rect b="b" l="l" r="r" t="t"/>
                <a:pathLst>
                  <a:path extrusionOk="0" h="13635" w="9881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48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48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rect b="b" l="l" r="r" t="t"/>
                <a:pathLst>
                  <a:path extrusionOk="0" h="13370" w="6591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8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8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rect b="b" l="l" r="r" t="t"/>
                <a:pathLst>
                  <a:path extrusionOk="0" h="13370" w="6592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rect b="b" l="l" r="r" t="t"/>
                <a:pathLst>
                  <a:path extrusionOk="0" h="13300" w="9662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8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rect b="b" l="l" r="r" t="t"/>
                <a:pathLst>
                  <a:path extrusionOk="0" h="13903" w="10074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8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rect b="b" l="l" r="r" t="t"/>
                <a:pathLst>
                  <a:path extrusionOk="0" h="9989" w="7256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rect b="b" l="l" r="r" t="t"/>
                <a:pathLst>
                  <a:path extrusionOk="0" h="10590" w="7727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rect b="b" l="l" r="r" t="t"/>
                <a:pathLst>
                  <a:path extrusionOk="0" h="11445" w="12005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rect b="b" l="l" r="r" t="t"/>
                <a:pathLst>
                  <a:path extrusionOk="0" h="12047" w="12193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48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8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rect b="b" l="l" r="r" t="t"/>
                <a:pathLst>
                  <a:path extrusionOk="0" h="13903" w="10075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8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8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rect b="b" l="l" r="r" t="t"/>
                <a:pathLst>
                  <a:path extrusionOk="0" h="13902" w="10074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8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rect b="b" l="l" r="r" t="t"/>
                <a:pathLst>
                  <a:path extrusionOk="0" h="49296" w="68106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8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rect b="b" l="l" r="r" t="t"/>
                <a:pathLst>
                  <a:path extrusionOk="0" h="49898" w="68746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48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519" name="Google Shape;519;p48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520" name="Google Shape;520;p48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48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48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rect b="b" l="l" r="r" t="t"/>
                  <a:pathLst>
                    <a:path extrusionOk="0" h="603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48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rect b="b" l="l" r="r" t="t"/>
                  <a:pathLst>
                    <a:path extrusionOk="0" h="603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48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48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rect b="b" l="l" r="r" t="t"/>
                  <a:pathLst>
                    <a:path extrusionOk="0" h="603" w="16829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48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rect b="b" l="l" r="r" t="t"/>
                  <a:pathLst>
                    <a:path extrusionOk="0" h="603" w="12182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48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48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48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48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rect b="b" l="l" r="r" t="t"/>
                  <a:pathLst>
                    <a:path extrusionOk="0" h="602" w="18855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48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rect b="b" l="l" r="r" t="t"/>
                  <a:pathLst>
                    <a:path extrusionOk="0" h="602" w="697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48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rect b="b" l="l" r="r" t="t"/>
                  <a:pathLst>
                    <a:path extrusionOk="0" h="601" w="3801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48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rect b="b" l="l" r="r" t="t"/>
                  <a:pathLst>
                    <a:path extrusionOk="0" h="601" w="6985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48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rect b="b" l="l" r="r" t="t"/>
                  <a:pathLst>
                    <a:path extrusionOk="0" h="601" w="15367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48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rect b="b" l="l" r="r" t="t"/>
                  <a:pathLst>
                    <a:path extrusionOk="0" h="602" w="16829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48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48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48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48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48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48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rect b="b" l="l" r="r" t="t"/>
                  <a:pathLst>
                    <a:path extrusionOk="0" h="602" w="12183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48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48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48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48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48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48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48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48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0" name="Google Shape;550;p48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rect b="b" l="l" r="r" t="t"/>
                <a:pathLst>
                  <a:path extrusionOk="0" h="49115" w="26864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1" name="Google Shape;551;p48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552" name="Google Shape;552;p48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rect b="b" l="l" r="r" t="t"/>
                  <a:pathLst>
                    <a:path extrusionOk="0" h="17609" w="5836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48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rect b="b" l="l" r="r" t="t"/>
                  <a:pathLst>
                    <a:path extrusionOk="0" h="3555" w="3694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48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rect b="b" l="l" r="r" t="t"/>
                  <a:pathLst>
                    <a:path extrusionOk="0" h="4157" w="4155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48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48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48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rect b="b" l="l" r="r" t="t"/>
                  <a:pathLst>
                    <a:path extrusionOk="0" h="3555" w="3556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48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rect b="b" l="l" r="r" t="t"/>
                  <a:pathLst>
                    <a:path extrusionOk="0" h="4154" w="4156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48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48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rect b="b" l="l" r="r" t="t"/>
                  <a:pathLst>
                    <a:path extrusionOk="0" h="4155" w="4157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48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48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48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48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5" name="Google Shape;565;p48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566" name="Google Shape;566;p48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rect b="b" l="l" r="r" t="t"/>
                  <a:pathLst>
                    <a:path extrusionOk="0" h="3618" w="5892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48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rect b="b" l="l" r="r" t="t"/>
                  <a:pathLst>
                    <a:path extrusionOk="0" h="36079" w="31327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48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rect b="b" l="l" r="r" t="t"/>
                  <a:pathLst>
                    <a:path extrusionOk="0" h="24011" w="20876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48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rect b="b" l="l" r="r" t="t"/>
                  <a:pathLst>
                    <a:path extrusionOk="0" h="13772" w="602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48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rect b="b" l="l" r="r" t="t"/>
                  <a:pathLst>
                    <a:path extrusionOk="0" h="5185" w="5185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48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48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rect b="b" l="l" r="r" t="t"/>
                  <a:pathLst>
                    <a:path extrusionOk="0" h="13785" w="609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48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rect b="b" l="l" r="r" t="t"/>
                  <a:pathLst>
                    <a:path extrusionOk="0" h="5185" w="5388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48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48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rect b="b" l="l" r="r" t="t"/>
                  <a:pathLst>
                    <a:path extrusionOk="0" h="3619" w="5896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48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rect b="b" l="l" r="r" t="t"/>
                  <a:pathLst>
                    <a:path extrusionOk="0" h="6454" w="20503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48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rect b="b" l="l" r="r" t="t"/>
                  <a:pathLst>
                    <a:path extrusionOk="0" h="12401" w="61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48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579" name="Google Shape;579;p48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48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rect b="b" l="l" r="r" t="t"/>
                  <a:pathLst>
                    <a:path extrusionOk="0" h="603" w="15091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48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48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rect b="b" l="l" r="r" t="t"/>
                  <a:pathLst>
                    <a:path extrusionOk="0" h="603" w="1884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48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rect b="b" l="l" r="r" t="t"/>
                  <a:pathLst>
                    <a:path extrusionOk="0" h="603" w="6971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48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48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48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48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48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48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48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48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48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rect b="b" l="l" r="r" t="t"/>
                  <a:pathLst>
                    <a:path extrusionOk="0" h="601" w="18841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48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rect b="b" l="l" r="r" t="t"/>
                  <a:pathLst>
                    <a:path extrusionOk="0" h="601" w="6971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48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48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48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48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48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48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48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48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48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rect b="b" l="l" r="r" t="t"/>
                  <a:pathLst>
                    <a:path extrusionOk="0" h="602" w="1884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48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rect b="b" l="l" r="r" t="t"/>
                  <a:pathLst>
                    <a:path extrusionOk="0" h="602" w="6971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48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rect b="b" l="l" r="r" t="t"/>
                  <a:pathLst>
                    <a:path extrusionOk="0" h="602" w="3787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48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48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48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48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48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48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48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Representación del Qubit</a:t>
            </a:r>
            <a:endParaRPr/>
          </a:p>
        </p:txBody>
      </p:sp>
      <p:sp>
        <p:nvSpPr>
          <p:cNvPr id="617" name="Google Shape;617;p49"/>
          <p:cNvSpPr txBox="1"/>
          <p:nvPr>
            <p:ph idx="2" type="title"/>
          </p:nvPr>
        </p:nvSpPr>
        <p:spPr>
          <a:xfrm>
            <a:off x="5316193" y="3333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Esfera de Bloch</a:t>
            </a:r>
            <a:endParaRPr/>
          </a:p>
        </p:txBody>
      </p:sp>
      <p:sp>
        <p:nvSpPr>
          <p:cNvPr id="618" name="Google Shape;618;p49"/>
          <p:cNvSpPr txBox="1"/>
          <p:nvPr>
            <p:ph idx="4" type="title"/>
          </p:nvPr>
        </p:nvSpPr>
        <p:spPr>
          <a:xfrm>
            <a:off x="1199212" y="3333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Notación de Ket</a:t>
            </a:r>
            <a:endParaRPr/>
          </a:p>
        </p:txBody>
      </p:sp>
      <p:pic>
        <p:nvPicPr>
          <p:cNvPr id="619" name="Google Shape;6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538" y="2035200"/>
            <a:ext cx="16859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304" y="1054375"/>
            <a:ext cx="2178384" cy="21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Representación de Ket</a:t>
            </a:r>
            <a:endParaRPr/>
          </a:p>
        </p:txBody>
      </p:sp>
      <p:sp>
        <p:nvSpPr>
          <p:cNvPr id="626" name="Google Shape;626;p50"/>
          <p:cNvSpPr txBox="1"/>
          <p:nvPr>
            <p:ph idx="1" type="body"/>
          </p:nvPr>
        </p:nvSpPr>
        <p:spPr>
          <a:xfrm>
            <a:off x="863850" y="1235231"/>
            <a:ext cx="7416300" cy="3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Cualquier estado puede ser representado como una </a:t>
            </a:r>
            <a:r>
              <a:rPr b="1" lang="en" sz="1800"/>
              <a:t>combinación lineal</a:t>
            </a:r>
            <a:r>
              <a:rPr lang="en" sz="1800"/>
              <a:t> de |0&gt; y |1&gt;, las cuales son </a:t>
            </a:r>
            <a:r>
              <a:rPr lang="en" sz="1800"/>
              <a:t>consideradas</a:t>
            </a:r>
            <a:r>
              <a:rPr lang="en" sz="1800"/>
              <a:t> como las </a:t>
            </a:r>
            <a:r>
              <a:rPr b="1" lang="en" sz="1800"/>
              <a:t>bases computacionales</a:t>
            </a:r>
            <a:r>
              <a:rPr lang="en" sz="1800"/>
              <a:t>. 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Si un estado está en </a:t>
            </a:r>
            <a:r>
              <a:rPr b="1" lang="en" sz="1800"/>
              <a:t>superposición</a:t>
            </a:r>
            <a:r>
              <a:rPr lang="en" sz="1800"/>
              <a:t> se puede escribir como: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Donde </a:t>
            </a:r>
            <a:r>
              <a:rPr b="1" lang="en" sz="1800"/>
              <a:t>α</a:t>
            </a:r>
            <a:r>
              <a:rPr lang="en" sz="1800"/>
              <a:t> y </a:t>
            </a:r>
            <a:r>
              <a:rPr b="1" lang="en" sz="1800"/>
              <a:t>β</a:t>
            </a:r>
            <a:r>
              <a:rPr lang="en" sz="1800"/>
              <a:t> son </a:t>
            </a:r>
            <a:r>
              <a:rPr b="1" lang="en" sz="1800"/>
              <a:t>números complejos</a:t>
            </a:r>
            <a:r>
              <a:rPr lang="en" sz="1800"/>
              <a:t> escritos de la forma </a:t>
            </a:r>
            <a:r>
              <a:rPr i="1" lang="en" sz="1800"/>
              <a:t>z=x+iy</a:t>
            </a:r>
            <a:r>
              <a:rPr lang="en" sz="1800"/>
              <a:t>, donde </a:t>
            </a:r>
            <a:r>
              <a:rPr i="1" lang="en" sz="1800"/>
              <a:t>i=√-1</a:t>
            </a:r>
            <a:endParaRPr i="1" sz="1800"/>
          </a:p>
        </p:txBody>
      </p:sp>
      <p:pic>
        <p:nvPicPr>
          <p:cNvPr id="627" name="Google Shape;6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575" y="2972175"/>
            <a:ext cx="3251417" cy="5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075" y="2691502"/>
            <a:ext cx="1921951" cy="11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probabilidad del qubit</a:t>
            </a:r>
            <a:endParaRPr/>
          </a:p>
        </p:txBody>
      </p:sp>
      <p:sp>
        <p:nvSpPr>
          <p:cNvPr id="634" name="Google Shape;634;p51"/>
          <p:cNvSpPr txBox="1"/>
          <p:nvPr>
            <p:ph idx="1" type="body"/>
          </p:nvPr>
        </p:nvSpPr>
        <p:spPr>
          <a:xfrm>
            <a:off x="863850" y="1235229"/>
            <a:ext cx="7416300" cy="15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Cuando un qubit esté en superposición, por ejemplo en las bases computacionales, y se haga una medición, no se sabrá donde </a:t>
            </a:r>
            <a:r>
              <a:rPr lang="en" sz="1800"/>
              <a:t>está</a:t>
            </a:r>
            <a:r>
              <a:rPr lang="en" sz="1800"/>
              <a:t> exactamente. 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Para determinar la probabilidad, se puede calcular como: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/>
          </a:p>
        </p:txBody>
      </p:sp>
      <p:sp>
        <p:nvSpPr>
          <p:cNvPr id="635" name="Google Shape;635;p51"/>
          <p:cNvSpPr txBox="1"/>
          <p:nvPr/>
        </p:nvSpPr>
        <p:spPr>
          <a:xfrm>
            <a:off x="863850" y="4152425"/>
            <a:ext cx="741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De hecho, las probabilidades deben de sumar 1 para saber que nuestro estado se encuentra normalizado</a:t>
            </a:r>
            <a:endParaRPr i="1" sz="18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6" name="Google Shape;6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114" y="2749586"/>
            <a:ext cx="3447776" cy="8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1"/>
          <p:cNvSpPr/>
          <p:nvPr/>
        </p:nvSpPr>
        <p:spPr>
          <a:xfrm>
            <a:off x="1739725" y="3706350"/>
            <a:ext cx="1777500" cy="446100"/>
          </a:xfrm>
          <a:prstGeom prst="wedgeRoundRectCallout">
            <a:avLst>
              <a:gd fmla="val 32270" name="adj1"/>
              <a:gd fmla="val -100869" name="adj2"/>
              <a:gd fmla="val 0" name="adj3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 probabilidad del qubit en el estado |0&gt;</a:t>
            </a:r>
            <a:endParaRPr sz="1000"/>
          </a:p>
        </p:txBody>
      </p:sp>
      <p:sp>
        <p:nvSpPr>
          <p:cNvPr id="638" name="Google Shape;638;p51"/>
          <p:cNvSpPr/>
          <p:nvPr/>
        </p:nvSpPr>
        <p:spPr>
          <a:xfrm>
            <a:off x="4337800" y="3706350"/>
            <a:ext cx="1777500" cy="446100"/>
          </a:xfrm>
          <a:prstGeom prst="wedgeRoundRectCallout">
            <a:avLst>
              <a:gd fmla="val -25241" name="adj1"/>
              <a:gd fmla="val -112172" name="adj2"/>
              <a:gd fmla="val 0" name="adj3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 probabilidad del qubit en el estado |1&gt;</a:t>
            </a:r>
            <a:endParaRPr sz="10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2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Representación de Esfera de Bloch</a:t>
            </a:r>
            <a:endParaRPr/>
          </a:p>
        </p:txBody>
      </p:sp>
      <p:sp>
        <p:nvSpPr>
          <p:cNvPr id="644" name="Google Shape;644;p52"/>
          <p:cNvSpPr txBox="1"/>
          <p:nvPr>
            <p:ph idx="1" type="body"/>
          </p:nvPr>
        </p:nvSpPr>
        <p:spPr>
          <a:xfrm>
            <a:off x="863850" y="1056555"/>
            <a:ext cx="74163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Se puede representar a la Esfera de Bloch como un sistema coordenado (x, y, z).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/>
          </a:p>
        </p:txBody>
      </p:sp>
      <p:pic>
        <p:nvPicPr>
          <p:cNvPr id="645" name="Google Shape;6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375" y="2017025"/>
            <a:ext cx="5502075" cy="3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50" y="2137918"/>
            <a:ext cx="2066828" cy="282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3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¡Manos 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a la práctica!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3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3"/>
          <p:cNvSpPr/>
          <p:nvPr/>
        </p:nvSpPr>
        <p:spPr>
          <a:xfrm>
            <a:off x="4476760" y="734371"/>
            <a:ext cx="4039167" cy="3891256"/>
          </a:xfrm>
          <a:custGeom>
            <a:rect b="b" l="l" r="r" t="t"/>
            <a:pathLst>
              <a:path extrusionOk="0" h="197626" w="205138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" name="Google Shape;654;p53"/>
          <p:cNvGrpSpPr/>
          <p:nvPr/>
        </p:nvGrpSpPr>
        <p:grpSpPr>
          <a:xfrm>
            <a:off x="4749388" y="610304"/>
            <a:ext cx="3694120" cy="4125705"/>
            <a:chOff x="4749388" y="610304"/>
            <a:chExt cx="3694120" cy="4125705"/>
          </a:xfrm>
        </p:grpSpPr>
        <p:grpSp>
          <p:nvGrpSpPr>
            <p:cNvPr id="655" name="Google Shape;655;p53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656" name="Google Shape;656;p53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rect b="b" l="l" r="r" t="t"/>
                <a:pathLst>
                  <a:path extrusionOk="0" h="3221" w="8993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53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rect b="b" l="l" r="r" t="t"/>
                <a:pathLst>
                  <a:path extrusionOk="0" h="49166" w="155308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53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rect b="b" l="l" r="r" t="t"/>
                <a:pathLst>
                  <a:path extrusionOk="0" h="40809" w="7617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53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rect b="b" l="l" r="r" t="t"/>
                <a:pathLst>
                  <a:path extrusionOk="0" h="41411" w="76902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53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rect b="b" l="l" r="r" t="t"/>
                <a:pathLst>
                  <a:path extrusionOk="0" h="29512" w="57696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53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rect b="b" l="l" r="r" t="t"/>
                <a:pathLst>
                  <a:path extrusionOk="0" h="30113" w="58431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53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rect b="b" l="l" r="r" t="t"/>
                <a:pathLst>
                  <a:path extrusionOk="0" h="144813" w="143726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53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rect b="b" l="l" r="r" t="t"/>
                <a:pathLst>
                  <a:path extrusionOk="0" h="145415" w="144352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53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53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53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rect b="b" l="l" r="r" t="t"/>
                <a:pathLst>
                  <a:path extrusionOk="0" h="49112" w="80082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53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rect b="b" l="l" r="r" t="t"/>
                <a:pathLst>
                  <a:path extrusionOk="0" h="49712" w="80695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53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53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53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rect b="b" l="l" r="r" t="t"/>
                <a:pathLst>
                  <a:path extrusionOk="0" h="13941" w="6249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53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rect b="b" l="l" r="r" t="t"/>
                <a:pathLst>
                  <a:path extrusionOk="0" h="22781" w="39756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53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rect b="b" l="l" r="r" t="t"/>
                <a:pathLst>
                  <a:path extrusionOk="0" h="23393" w="39996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53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53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rect b="b" l="l" r="r" t="t"/>
                <a:pathLst>
                  <a:path extrusionOk="0" h="20166" w="14103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53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53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rect b="b" l="l" r="r" t="t"/>
                <a:pathLst>
                  <a:path extrusionOk="0" h="35229" w="31453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53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rect b="b" l="l" r="r" t="t"/>
                <a:pathLst>
                  <a:path extrusionOk="0" h="35830" w="32046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53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rect b="b" l="l" r="r" t="t"/>
                <a:pathLst>
                  <a:path extrusionOk="0" h="2739" w="6194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53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rect b="b" l="l" r="r" t="t"/>
                <a:pathLst>
                  <a:path extrusionOk="0" h="8715" w="25161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53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rect b="b" l="l" r="r" t="t"/>
                <a:pathLst>
                  <a:path extrusionOk="0" h="9314" w="25605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53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rect b="b" l="l" r="r" t="t"/>
                <a:pathLst>
                  <a:path extrusionOk="0" h="6343" w="11026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53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rect b="b" l="l" r="r" t="t"/>
                <a:pathLst>
                  <a:path extrusionOk="0" h="5775" w="14037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53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rect b="b" l="l" r="r" t="t"/>
                <a:pathLst>
                  <a:path extrusionOk="0" h="7819" w="4917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53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rect b="b" l="l" r="r" t="t"/>
                <a:pathLst>
                  <a:path extrusionOk="0" h="5475" w="8493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53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rect b="b" l="l" r="r" t="t"/>
                <a:pathLst>
                  <a:path extrusionOk="0" h="3495" w="7185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53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rect b="b" l="l" r="r" t="t"/>
                <a:pathLst>
                  <a:path extrusionOk="0" h="4539" w="10618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53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rect b="b" l="l" r="r" t="t"/>
                <a:pathLst>
                  <a:path extrusionOk="0" h="5141" w="11336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53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rect b="b" l="l" r="r" t="t"/>
                <a:pathLst>
                  <a:path extrusionOk="0" h="2467" w="6167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53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rect b="b" l="l" r="r" t="t"/>
                <a:pathLst>
                  <a:path extrusionOk="0" h="3069" w="6709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53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rect b="b" l="l" r="r" t="t"/>
                <a:pathLst>
                  <a:path extrusionOk="0" h="11883" w="7423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53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rect b="b" l="l" r="r" t="t"/>
                <a:pathLst>
                  <a:path extrusionOk="0" h="12477" w="8016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53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rect b="b" l="l" r="r" t="t"/>
                <a:pathLst>
                  <a:path extrusionOk="0" h="5484" w="9232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53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rect b="b" l="l" r="r" t="t"/>
                <a:pathLst>
                  <a:path extrusionOk="0" h="6086" w="9893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53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rect b="b" l="l" r="r" t="t"/>
                <a:pathLst>
                  <a:path extrusionOk="0" h="2925" w="2671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53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rect b="b" l="l" r="r" t="t"/>
                <a:pathLst>
                  <a:path extrusionOk="0" h="3525" w="319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53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rect b="b" l="l" r="r" t="t"/>
                <a:pathLst>
                  <a:path extrusionOk="0" h="5110" w="3005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rect b="b" l="l" r="r" t="t"/>
                <a:pathLst>
                  <a:path extrusionOk="0" h="91393" w="76997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rect b="b" l="l" r="r" t="t"/>
                <a:pathLst>
                  <a:path extrusionOk="0" h="91993" w="77683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rect b="b" l="l" r="r" t="t"/>
                <a:pathLst>
                  <a:path extrusionOk="0" h="11813" w="18867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rect b="b" l="l" r="r" t="t"/>
                <a:pathLst>
                  <a:path extrusionOk="0" h="20525" w="20665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rect b="b" l="l" r="r" t="t"/>
                <a:pathLst>
                  <a:path extrusionOk="0" h="21124" w="21312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rect b="b" l="l" r="r" t="t"/>
                <a:pathLst>
                  <a:path extrusionOk="0" h="25797" w="20354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rect b="b" l="l" r="r" t="t"/>
                <a:pathLst>
                  <a:path extrusionOk="0" h="26396" w="21015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rect b="b" l="l" r="r" t="t"/>
                <a:pathLst>
                  <a:path extrusionOk="0" h="21994" w="19969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rect b="b" l="l" r="r" t="t"/>
                <a:pathLst>
                  <a:path extrusionOk="0" h="22593" w="20597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rect b="b" l="l" r="r" t="t"/>
                <a:pathLst>
                  <a:path extrusionOk="0" h="20335" w="19562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rect b="b" l="l" r="r" t="t"/>
                <a:pathLst>
                  <a:path extrusionOk="0" h="20934" w="20145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rect b="b" l="l" r="r" t="t"/>
                <a:pathLst>
                  <a:path extrusionOk="0" h="20516" w="19422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53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rect b="b" l="l" r="r" t="t"/>
                <a:pathLst>
                  <a:path extrusionOk="0" h="21117" w="20054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53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rect b="b" l="l" r="r" t="t"/>
                <a:pathLst>
                  <a:path extrusionOk="0" h="9784" w="6494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rect b="b" l="l" r="r" t="t"/>
                <a:pathLst>
                  <a:path extrusionOk="0" h="10384" w="7104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rect b="b" l="l" r="r" t="t"/>
                <a:pathLst>
                  <a:path extrusionOk="0" h="67391" w="762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rect b="b" l="l" r="r" t="t"/>
                <a:pathLst>
                  <a:path extrusionOk="0" h="50073" w="611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rect b="b" l="l" r="r" t="t"/>
                <a:pathLst>
                  <a:path extrusionOk="0" h="103154" w="724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rect b="b" l="l" r="r" t="t"/>
                <a:pathLst>
                  <a:path extrusionOk="0" h="10704" w="13567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rect b="b" l="l" r="r" t="t"/>
                <a:pathLst>
                  <a:path extrusionOk="0" h="11304" w="14276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rect b="b" l="l" r="r" t="t"/>
                <a:pathLst>
                  <a:path extrusionOk="0" h="14016" w="15808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rect b="b" l="l" r="r" t="t"/>
                <a:pathLst>
                  <a:path extrusionOk="0" h="14617" w="16511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rect b="b" l="l" r="r" t="t"/>
                <a:pathLst>
                  <a:path extrusionOk="0" h="9345" w="10213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rect b="b" l="l" r="r" t="t"/>
                <a:pathLst>
                  <a:path extrusionOk="0" h="9945" w="10924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rect b="b" l="l" r="r" t="t"/>
                <a:pathLst>
                  <a:path extrusionOk="0" h="12769" w="6062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53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rect b="b" l="l" r="r" t="t"/>
                <a:pathLst>
                  <a:path extrusionOk="0" h="13371" w="6591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53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rect b="b" l="l" r="r" t="t"/>
                <a:pathLst>
                  <a:path extrusionOk="0" h="9590" w="4552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53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rect b="b" l="l" r="r" t="t"/>
                <a:pathLst>
                  <a:path extrusionOk="0" h="10190" w="5107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53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rect b="b" l="l" r="r" t="t"/>
                <a:pathLst>
                  <a:path extrusionOk="0" h="13032" w="9606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53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rect b="b" l="l" r="r" t="t"/>
                <a:pathLst>
                  <a:path extrusionOk="0" h="13635" w="9881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53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3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rect b="b" l="l" r="r" t="t"/>
                <a:pathLst>
                  <a:path extrusionOk="0" h="13370" w="6591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3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3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rect b="b" l="l" r="r" t="t"/>
                <a:pathLst>
                  <a:path extrusionOk="0" h="13370" w="6592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3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rect b="b" l="l" r="r" t="t"/>
                <a:pathLst>
                  <a:path extrusionOk="0" h="13300" w="9662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3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rect b="b" l="l" r="r" t="t"/>
                <a:pathLst>
                  <a:path extrusionOk="0" h="13903" w="10074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53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rect b="b" l="l" r="r" t="t"/>
                <a:pathLst>
                  <a:path extrusionOk="0" h="9989" w="7256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53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rect b="b" l="l" r="r" t="t"/>
                <a:pathLst>
                  <a:path extrusionOk="0" h="10590" w="7727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53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rect b="b" l="l" r="r" t="t"/>
                <a:pathLst>
                  <a:path extrusionOk="0" h="11445" w="12005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53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rect b="b" l="l" r="r" t="t"/>
                <a:pathLst>
                  <a:path extrusionOk="0" h="12047" w="12193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53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3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rect b="b" l="l" r="r" t="t"/>
                <a:pathLst>
                  <a:path extrusionOk="0" h="13903" w="10075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53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53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rect b="b" l="l" r="r" t="t"/>
                <a:pathLst>
                  <a:path extrusionOk="0" h="13902" w="10074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53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rect b="b" l="l" r="r" t="t"/>
                <a:pathLst>
                  <a:path extrusionOk="0" h="49296" w="68106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53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rect b="b" l="l" r="r" t="t"/>
                <a:pathLst>
                  <a:path extrusionOk="0" h="49898" w="68746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" name="Google Shape;743;p53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744" name="Google Shape;744;p53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745" name="Google Shape;745;p53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53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53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rect b="b" l="l" r="r" t="t"/>
                  <a:pathLst>
                    <a:path extrusionOk="0" h="603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53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rect b="b" l="l" r="r" t="t"/>
                  <a:pathLst>
                    <a:path extrusionOk="0" h="603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53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53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rect b="b" l="l" r="r" t="t"/>
                  <a:pathLst>
                    <a:path extrusionOk="0" h="603" w="16829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53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rect b="b" l="l" r="r" t="t"/>
                  <a:pathLst>
                    <a:path extrusionOk="0" h="603" w="12182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53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53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53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53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rect b="b" l="l" r="r" t="t"/>
                  <a:pathLst>
                    <a:path extrusionOk="0" h="602" w="18855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53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rect b="b" l="l" r="r" t="t"/>
                  <a:pathLst>
                    <a:path extrusionOk="0" h="602" w="697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53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rect b="b" l="l" r="r" t="t"/>
                  <a:pathLst>
                    <a:path extrusionOk="0" h="601" w="3801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53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rect b="b" l="l" r="r" t="t"/>
                  <a:pathLst>
                    <a:path extrusionOk="0" h="601" w="6985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53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rect b="b" l="l" r="r" t="t"/>
                  <a:pathLst>
                    <a:path extrusionOk="0" h="601" w="15367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53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rect b="b" l="l" r="r" t="t"/>
                  <a:pathLst>
                    <a:path extrusionOk="0" h="602" w="16829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53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53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53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53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53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53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rect b="b" l="l" r="r" t="t"/>
                  <a:pathLst>
                    <a:path extrusionOk="0" h="602" w="12183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53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53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53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53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53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53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53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53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75" name="Google Shape;775;p53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rect b="b" l="l" r="r" t="t"/>
                <a:pathLst>
                  <a:path extrusionOk="0" h="49115" w="26864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6" name="Google Shape;776;p53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777" name="Google Shape;777;p53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rect b="b" l="l" r="r" t="t"/>
                  <a:pathLst>
                    <a:path extrusionOk="0" h="17609" w="5836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53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rect b="b" l="l" r="r" t="t"/>
                  <a:pathLst>
                    <a:path extrusionOk="0" h="3555" w="3694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53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rect b="b" l="l" r="r" t="t"/>
                  <a:pathLst>
                    <a:path extrusionOk="0" h="4157" w="4155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0" name="Google Shape;780;p53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53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2" name="Google Shape;782;p53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rect b="b" l="l" r="r" t="t"/>
                  <a:pathLst>
                    <a:path extrusionOk="0" h="3555" w="3556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53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rect b="b" l="l" r="r" t="t"/>
                  <a:pathLst>
                    <a:path extrusionOk="0" h="4154" w="4156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53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53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rect b="b" l="l" r="r" t="t"/>
                  <a:pathLst>
                    <a:path extrusionOk="0" h="4155" w="4157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53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7" name="Google Shape;787;p53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8" name="Google Shape;788;p53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53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0" name="Google Shape;790;p53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791" name="Google Shape;791;p53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rect b="b" l="l" r="r" t="t"/>
                  <a:pathLst>
                    <a:path extrusionOk="0" h="3618" w="5892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53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rect b="b" l="l" r="r" t="t"/>
                  <a:pathLst>
                    <a:path extrusionOk="0" h="36079" w="31327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53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rect b="b" l="l" r="r" t="t"/>
                  <a:pathLst>
                    <a:path extrusionOk="0" h="24011" w="20876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53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rect b="b" l="l" r="r" t="t"/>
                  <a:pathLst>
                    <a:path extrusionOk="0" h="13772" w="602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53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rect b="b" l="l" r="r" t="t"/>
                  <a:pathLst>
                    <a:path extrusionOk="0" h="5185" w="5185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53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53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rect b="b" l="l" r="r" t="t"/>
                  <a:pathLst>
                    <a:path extrusionOk="0" h="13785" w="609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53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rect b="b" l="l" r="r" t="t"/>
                  <a:pathLst>
                    <a:path extrusionOk="0" h="5185" w="5388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53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53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rect b="b" l="l" r="r" t="t"/>
                  <a:pathLst>
                    <a:path extrusionOk="0" h="3619" w="5896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53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rect b="b" l="l" r="r" t="t"/>
                  <a:pathLst>
                    <a:path extrusionOk="0" h="6454" w="20503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53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rect b="b" l="l" r="r" t="t"/>
                  <a:pathLst>
                    <a:path extrusionOk="0" h="12401" w="61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3" name="Google Shape;803;p53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804" name="Google Shape;804;p53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53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rect b="b" l="l" r="r" t="t"/>
                  <a:pathLst>
                    <a:path extrusionOk="0" h="603" w="15091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53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53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rect b="b" l="l" r="r" t="t"/>
                  <a:pathLst>
                    <a:path extrusionOk="0" h="603" w="1884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" name="Google Shape;808;p53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rect b="b" l="l" r="r" t="t"/>
                  <a:pathLst>
                    <a:path extrusionOk="0" h="603" w="6971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53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53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53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53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53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53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53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53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53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rect b="b" l="l" r="r" t="t"/>
                  <a:pathLst>
                    <a:path extrusionOk="0" h="601" w="18841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53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rect b="b" l="l" r="r" t="t"/>
                  <a:pathLst>
                    <a:path extrusionOk="0" h="601" w="6971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53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53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53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53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53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53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53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53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53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rect b="b" l="l" r="r" t="t"/>
                  <a:pathLst>
                    <a:path extrusionOk="0" h="602" w="1884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53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rect b="b" l="l" r="r" t="t"/>
                  <a:pathLst>
                    <a:path extrusionOk="0" h="602" w="6971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53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rect b="b" l="l" r="r" t="t"/>
                  <a:pathLst>
                    <a:path extrusionOk="0" h="602" w="3787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53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53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53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53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53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53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53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4"/>
          <p:cNvSpPr/>
          <p:nvPr/>
        </p:nvSpPr>
        <p:spPr>
          <a:xfrm rot="6517079">
            <a:off x="6027285" y="1234244"/>
            <a:ext cx="4864866" cy="3525934"/>
          </a:xfrm>
          <a:custGeom>
            <a:rect b="b" l="l" r="r" t="t"/>
            <a:pathLst>
              <a:path extrusionOk="0" h="209526" w="289091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4"/>
          <p:cNvSpPr txBox="1"/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Manipulando al Qubit</a:t>
            </a:r>
            <a:endParaRPr/>
          </a:p>
        </p:txBody>
      </p:sp>
      <p:sp>
        <p:nvSpPr>
          <p:cNvPr id="843" name="Google Shape;843;p54"/>
          <p:cNvSpPr txBox="1"/>
          <p:nvPr>
            <p:ph idx="2" type="title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4" name="Google Shape;844;p54"/>
          <p:cNvSpPr/>
          <p:nvPr/>
        </p:nvSpPr>
        <p:spPr>
          <a:xfrm rot="6517079">
            <a:off x="-2063315" y="808781"/>
            <a:ext cx="4864866" cy="3525934"/>
          </a:xfrm>
          <a:custGeom>
            <a:rect b="b" l="l" r="r" t="t"/>
            <a:pathLst>
              <a:path extrusionOk="0" h="209526" w="289091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5" name="Google Shape;845;p54"/>
          <p:cNvGrpSpPr/>
          <p:nvPr/>
        </p:nvGrpSpPr>
        <p:grpSpPr>
          <a:xfrm>
            <a:off x="-9" y="1810078"/>
            <a:ext cx="1696241" cy="1732208"/>
            <a:chOff x="6069423" y="2891892"/>
            <a:chExt cx="362321" cy="364231"/>
          </a:xfrm>
        </p:grpSpPr>
        <p:sp>
          <p:nvSpPr>
            <p:cNvPr id="846" name="Google Shape;846;p54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2" name="Google Shape;852;p54"/>
          <p:cNvSpPr txBox="1"/>
          <p:nvPr>
            <p:ph idx="1" type="subTitle"/>
          </p:nvPr>
        </p:nvSpPr>
        <p:spPr>
          <a:xfrm>
            <a:off x="3083101" y="3024525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Manipularemos al qubit con el uso de las principales compuertas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5"/>
          <p:cNvSpPr/>
          <p:nvPr/>
        </p:nvSpPr>
        <p:spPr>
          <a:xfrm rot="2700024">
            <a:off x="4386476" y="1062908"/>
            <a:ext cx="3589874" cy="3360020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Compuertas cuánticas</a:t>
            </a:r>
            <a:endParaRPr/>
          </a:p>
        </p:txBody>
      </p:sp>
      <p:sp>
        <p:nvSpPr>
          <p:cNvPr id="859" name="Google Shape;859;p55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 lo que se desea es </a:t>
            </a:r>
            <a:r>
              <a:rPr b="1" lang="en"/>
              <a:t>manipular los qubits</a:t>
            </a:r>
            <a:r>
              <a:rPr lang="en"/>
              <a:t>, se puede hacer uso de los operadores o compuertas cuánticas.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Principalmente permiten rotar la Esfera de Bloch y adaptarla a la medición deseada.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1" name="Google Shape;8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132" y="877875"/>
            <a:ext cx="2864691" cy="396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onda con la Computación Cuántica?</a:t>
            </a:r>
            <a:endParaRPr sz="3600"/>
          </a:p>
        </p:txBody>
      </p:sp>
      <p:sp>
        <p:nvSpPr>
          <p:cNvPr id="195" name="Google Shape;195;p29"/>
          <p:cNvSpPr/>
          <p:nvPr/>
        </p:nvSpPr>
        <p:spPr>
          <a:xfrm>
            <a:off x="3902050" y="1314599"/>
            <a:ext cx="4279065" cy="3330851"/>
          </a:xfrm>
          <a:custGeom>
            <a:rect b="b" l="l" r="r" t="t"/>
            <a:pathLst>
              <a:path extrusionOk="0" h="163217" w="209681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>
            <p:ph idx="1" type="subTitle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Conozcamos sobre esta área, sus aplicaciones y retos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97" name="Google Shape;197;p29"/>
          <p:cNvSpPr txBox="1"/>
          <p:nvPr>
            <p:ph idx="2" type="title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98" name="Google Shape;198;p29"/>
          <p:cNvGrpSpPr/>
          <p:nvPr/>
        </p:nvGrpSpPr>
        <p:grpSpPr>
          <a:xfrm>
            <a:off x="4673285" y="1458986"/>
            <a:ext cx="3228843" cy="3247031"/>
            <a:chOff x="334385" y="1364949"/>
            <a:chExt cx="3228843" cy="3247031"/>
          </a:xfrm>
        </p:grpSpPr>
        <p:grpSp>
          <p:nvGrpSpPr>
            <p:cNvPr id="199" name="Google Shape;199;p29"/>
            <p:cNvGrpSpPr/>
            <p:nvPr/>
          </p:nvGrpSpPr>
          <p:grpSpPr>
            <a:xfrm rot="-882805">
              <a:off x="1084373" y="1826968"/>
              <a:ext cx="1728871" cy="1489572"/>
              <a:chOff x="1284212" y="1963766"/>
              <a:chExt cx="379489" cy="366046"/>
            </a:xfrm>
          </p:grpSpPr>
          <p:sp>
            <p:nvSpPr>
              <p:cNvPr id="200" name="Google Shape;200;p29"/>
              <p:cNvSpPr/>
              <p:nvPr/>
            </p:nvSpPr>
            <p:spPr>
              <a:xfrm>
                <a:off x="1436861" y="2112975"/>
                <a:ext cx="69444" cy="68902"/>
              </a:xfrm>
              <a:custGeom>
                <a:rect b="b" l="l" r="r" t="t"/>
                <a:pathLst>
                  <a:path extrusionOk="0" h="2163" w="2180">
                    <a:moveTo>
                      <a:pt x="1086" y="1"/>
                    </a:moveTo>
                    <a:cubicBezTo>
                      <a:pt x="526" y="1"/>
                      <a:pt x="0" y="443"/>
                      <a:pt x="0" y="1079"/>
                    </a:cubicBezTo>
                    <a:cubicBezTo>
                      <a:pt x="0" y="1675"/>
                      <a:pt x="501" y="2163"/>
                      <a:pt x="1096" y="2163"/>
                    </a:cubicBezTo>
                    <a:cubicBezTo>
                      <a:pt x="1703" y="2163"/>
                      <a:pt x="2179" y="1675"/>
                      <a:pt x="2179" y="1079"/>
                    </a:cubicBezTo>
                    <a:cubicBezTo>
                      <a:pt x="2144" y="1020"/>
                      <a:pt x="2144" y="960"/>
                      <a:pt x="2132" y="889"/>
                    </a:cubicBezTo>
                    <a:cubicBezTo>
                      <a:pt x="2121" y="802"/>
                      <a:pt x="2040" y="744"/>
                      <a:pt x="1963" y="744"/>
                    </a:cubicBezTo>
                    <a:cubicBezTo>
                      <a:pt x="1955" y="744"/>
                      <a:pt x="1948" y="745"/>
                      <a:pt x="1941" y="746"/>
                    </a:cubicBezTo>
                    <a:cubicBezTo>
                      <a:pt x="1846" y="770"/>
                      <a:pt x="1786" y="853"/>
                      <a:pt x="1810" y="948"/>
                    </a:cubicBezTo>
                    <a:cubicBezTo>
                      <a:pt x="1883" y="1428"/>
                      <a:pt x="1488" y="1811"/>
                      <a:pt x="1059" y="1811"/>
                    </a:cubicBezTo>
                    <a:cubicBezTo>
                      <a:pt x="923" y="1811"/>
                      <a:pt x="784" y="1772"/>
                      <a:pt x="655" y="1687"/>
                    </a:cubicBezTo>
                    <a:cubicBezTo>
                      <a:pt x="48" y="1282"/>
                      <a:pt x="346" y="329"/>
                      <a:pt x="1072" y="329"/>
                    </a:cubicBezTo>
                    <a:cubicBezTo>
                      <a:pt x="1239" y="329"/>
                      <a:pt x="1405" y="389"/>
                      <a:pt x="1536" y="496"/>
                    </a:cubicBezTo>
                    <a:cubicBezTo>
                      <a:pt x="1567" y="522"/>
                      <a:pt x="1605" y="534"/>
                      <a:pt x="1642" y="534"/>
                    </a:cubicBezTo>
                    <a:cubicBezTo>
                      <a:pt x="1692" y="534"/>
                      <a:pt x="1741" y="513"/>
                      <a:pt x="1774" y="472"/>
                    </a:cubicBezTo>
                    <a:cubicBezTo>
                      <a:pt x="1834" y="389"/>
                      <a:pt x="1822" y="294"/>
                      <a:pt x="1751" y="234"/>
                    </a:cubicBezTo>
                    <a:cubicBezTo>
                      <a:pt x="1545" y="73"/>
                      <a:pt x="1313" y="1"/>
                      <a:pt x="108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>
                <a:off x="1284212" y="1963766"/>
                <a:ext cx="379489" cy="366046"/>
              </a:xfrm>
              <a:custGeom>
                <a:rect b="b" l="l" r="r" t="t"/>
                <a:pathLst>
                  <a:path extrusionOk="0" h="11491" w="11913">
                    <a:moveTo>
                      <a:pt x="1031" y="2185"/>
                    </a:moveTo>
                    <a:cubicBezTo>
                      <a:pt x="1151" y="2185"/>
                      <a:pt x="1275" y="2224"/>
                      <a:pt x="1387" y="2311"/>
                    </a:cubicBezTo>
                    <a:cubicBezTo>
                      <a:pt x="1625" y="2489"/>
                      <a:pt x="1673" y="2834"/>
                      <a:pt x="1506" y="3084"/>
                    </a:cubicBezTo>
                    <a:cubicBezTo>
                      <a:pt x="1389" y="3256"/>
                      <a:pt x="1207" y="3337"/>
                      <a:pt x="1026" y="3337"/>
                    </a:cubicBezTo>
                    <a:cubicBezTo>
                      <a:pt x="767" y="3337"/>
                      <a:pt x="510" y="3171"/>
                      <a:pt x="447" y="2870"/>
                    </a:cubicBezTo>
                    <a:cubicBezTo>
                      <a:pt x="376" y="2492"/>
                      <a:pt x="689" y="2185"/>
                      <a:pt x="1031" y="2185"/>
                    </a:cubicBezTo>
                    <a:close/>
                    <a:moveTo>
                      <a:pt x="4269" y="3025"/>
                    </a:moveTo>
                    <a:cubicBezTo>
                      <a:pt x="4364" y="3073"/>
                      <a:pt x="5435" y="3680"/>
                      <a:pt x="5519" y="3739"/>
                    </a:cubicBezTo>
                    <a:lnTo>
                      <a:pt x="4269" y="4454"/>
                    </a:lnTo>
                    <a:lnTo>
                      <a:pt x="4269" y="3025"/>
                    </a:lnTo>
                    <a:close/>
                    <a:moveTo>
                      <a:pt x="7448" y="3025"/>
                    </a:moveTo>
                    <a:lnTo>
                      <a:pt x="7448" y="4454"/>
                    </a:lnTo>
                    <a:lnTo>
                      <a:pt x="6197" y="3739"/>
                    </a:lnTo>
                    <a:lnTo>
                      <a:pt x="7448" y="3025"/>
                    </a:lnTo>
                    <a:close/>
                    <a:moveTo>
                      <a:pt x="2550" y="2268"/>
                    </a:moveTo>
                    <a:cubicBezTo>
                      <a:pt x="2817" y="2268"/>
                      <a:pt x="3085" y="2336"/>
                      <a:pt x="3328" y="2477"/>
                    </a:cubicBezTo>
                    <a:cubicBezTo>
                      <a:pt x="3697" y="2692"/>
                      <a:pt x="3566" y="2608"/>
                      <a:pt x="3935" y="2811"/>
                    </a:cubicBezTo>
                    <a:lnTo>
                      <a:pt x="3935" y="4644"/>
                    </a:lnTo>
                    <a:lnTo>
                      <a:pt x="2328" y="5573"/>
                    </a:lnTo>
                    <a:lnTo>
                      <a:pt x="1744" y="5240"/>
                    </a:lnTo>
                    <a:cubicBezTo>
                      <a:pt x="1375" y="5037"/>
                      <a:pt x="1125" y="4692"/>
                      <a:pt x="1006" y="4275"/>
                    </a:cubicBezTo>
                    <a:cubicBezTo>
                      <a:pt x="947" y="4085"/>
                      <a:pt x="923" y="3870"/>
                      <a:pt x="959" y="3680"/>
                    </a:cubicBezTo>
                    <a:lnTo>
                      <a:pt x="959" y="3680"/>
                    </a:lnTo>
                    <a:cubicBezTo>
                      <a:pt x="981" y="3681"/>
                      <a:pt x="1003" y="3682"/>
                      <a:pt x="1025" y="3682"/>
                    </a:cubicBezTo>
                    <a:cubicBezTo>
                      <a:pt x="1659" y="3682"/>
                      <a:pt x="2129" y="3028"/>
                      <a:pt x="1875" y="2418"/>
                    </a:cubicBezTo>
                    <a:cubicBezTo>
                      <a:pt x="2090" y="2319"/>
                      <a:pt x="2320" y="2268"/>
                      <a:pt x="2550" y="2268"/>
                    </a:cubicBezTo>
                    <a:close/>
                    <a:moveTo>
                      <a:pt x="9186" y="2275"/>
                    </a:moveTo>
                    <a:cubicBezTo>
                      <a:pt x="10067" y="2275"/>
                      <a:pt x="10781" y="2977"/>
                      <a:pt x="10781" y="3858"/>
                    </a:cubicBezTo>
                    <a:cubicBezTo>
                      <a:pt x="10781" y="4418"/>
                      <a:pt x="10460" y="4954"/>
                      <a:pt x="9972" y="5240"/>
                    </a:cubicBezTo>
                    <a:lnTo>
                      <a:pt x="9400" y="5573"/>
                    </a:lnTo>
                    <a:cubicBezTo>
                      <a:pt x="9186" y="5454"/>
                      <a:pt x="7983" y="4751"/>
                      <a:pt x="7793" y="4644"/>
                    </a:cubicBezTo>
                    <a:lnTo>
                      <a:pt x="7793" y="2834"/>
                    </a:lnTo>
                    <a:cubicBezTo>
                      <a:pt x="8245" y="2596"/>
                      <a:pt x="8567" y="2275"/>
                      <a:pt x="9186" y="2275"/>
                    </a:cubicBezTo>
                    <a:close/>
                    <a:moveTo>
                      <a:pt x="3935" y="5013"/>
                    </a:moveTo>
                    <a:lnTo>
                      <a:pt x="3935" y="6478"/>
                    </a:lnTo>
                    <a:lnTo>
                      <a:pt x="2673" y="5751"/>
                    </a:lnTo>
                    <a:lnTo>
                      <a:pt x="3935" y="5013"/>
                    </a:lnTo>
                    <a:close/>
                    <a:moveTo>
                      <a:pt x="7793" y="5037"/>
                    </a:moveTo>
                    <a:cubicBezTo>
                      <a:pt x="7948" y="5120"/>
                      <a:pt x="8900" y="5668"/>
                      <a:pt x="9055" y="5763"/>
                    </a:cubicBezTo>
                    <a:lnTo>
                      <a:pt x="7793" y="6490"/>
                    </a:lnTo>
                    <a:lnTo>
                      <a:pt x="7793" y="5037"/>
                    </a:lnTo>
                    <a:close/>
                    <a:moveTo>
                      <a:pt x="5852" y="3918"/>
                    </a:moveTo>
                    <a:lnTo>
                      <a:pt x="7448" y="4823"/>
                    </a:lnTo>
                    <a:lnTo>
                      <a:pt x="7448" y="6668"/>
                    </a:lnTo>
                    <a:lnTo>
                      <a:pt x="5852" y="7573"/>
                    </a:lnTo>
                    <a:lnTo>
                      <a:pt x="4257" y="6668"/>
                    </a:lnTo>
                    <a:lnTo>
                      <a:pt x="4257" y="4823"/>
                    </a:lnTo>
                    <a:lnTo>
                      <a:pt x="5852" y="3918"/>
                    </a:lnTo>
                    <a:close/>
                    <a:moveTo>
                      <a:pt x="7448" y="7061"/>
                    </a:moveTo>
                    <a:lnTo>
                      <a:pt x="7448" y="8490"/>
                    </a:lnTo>
                    <a:cubicBezTo>
                      <a:pt x="7352" y="8442"/>
                      <a:pt x="6281" y="7835"/>
                      <a:pt x="6197" y="7776"/>
                    </a:cubicBezTo>
                    <a:lnTo>
                      <a:pt x="7448" y="7061"/>
                    </a:lnTo>
                    <a:close/>
                    <a:moveTo>
                      <a:pt x="4269" y="7073"/>
                    </a:moveTo>
                    <a:lnTo>
                      <a:pt x="5519" y="7787"/>
                    </a:lnTo>
                    <a:lnTo>
                      <a:pt x="4269" y="8502"/>
                    </a:lnTo>
                    <a:lnTo>
                      <a:pt x="4269" y="7073"/>
                    </a:lnTo>
                    <a:close/>
                    <a:moveTo>
                      <a:pt x="9376" y="5954"/>
                    </a:moveTo>
                    <a:lnTo>
                      <a:pt x="9960" y="6287"/>
                    </a:lnTo>
                    <a:cubicBezTo>
                      <a:pt x="10329" y="6490"/>
                      <a:pt x="10579" y="6835"/>
                      <a:pt x="10710" y="7252"/>
                    </a:cubicBezTo>
                    <a:cubicBezTo>
                      <a:pt x="10746" y="7430"/>
                      <a:pt x="10757" y="7609"/>
                      <a:pt x="10757" y="7787"/>
                    </a:cubicBezTo>
                    <a:cubicBezTo>
                      <a:pt x="10736" y="7786"/>
                      <a:pt x="10714" y="7785"/>
                      <a:pt x="10693" y="7785"/>
                    </a:cubicBezTo>
                    <a:cubicBezTo>
                      <a:pt x="10049" y="7785"/>
                      <a:pt x="9612" y="8474"/>
                      <a:pt x="9888" y="9085"/>
                    </a:cubicBezTo>
                    <a:cubicBezTo>
                      <a:pt x="9662" y="9190"/>
                      <a:pt x="9412" y="9249"/>
                      <a:pt x="9161" y="9249"/>
                    </a:cubicBezTo>
                    <a:cubicBezTo>
                      <a:pt x="8898" y="9249"/>
                      <a:pt x="8632" y="9184"/>
                      <a:pt x="8388" y="9038"/>
                    </a:cubicBezTo>
                    <a:cubicBezTo>
                      <a:pt x="8007" y="8811"/>
                      <a:pt x="8138" y="8907"/>
                      <a:pt x="7769" y="8692"/>
                    </a:cubicBezTo>
                    <a:lnTo>
                      <a:pt x="7769" y="6883"/>
                    </a:lnTo>
                    <a:lnTo>
                      <a:pt x="9376" y="5954"/>
                    </a:lnTo>
                    <a:close/>
                    <a:moveTo>
                      <a:pt x="10731" y="8111"/>
                    </a:moveTo>
                    <a:cubicBezTo>
                      <a:pt x="10841" y="8111"/>
                      <a:pt x="10950" y="8142"/>
                      <a:pt x="11043" y="8204"/>
                    </a:cubicBezTo>
                    <a:cubicBezTo>
                      <a:pt x="11484" y="8502"/>
                      <a:pt x="11329" y="9157"/>
                      <a:pt x="10841" y="9264"/>
                    </a:cubicBezTo>
                    <a:cubicBezTo>
                      <a:pt x="10802" y="9271"/>
                      <a:pt x="10764" y="9275"/>
                      <a:pt x="10726" y="9275"/>
                    </a:cubicBezTo>
                    <a:cubicBezTo>
                      <a:pt x="10276" y="9275"/>
                      <a:pt x="9982" y="8767"/>
                      <a:pt x="10246" y="8371"/>
                    </a:cubicBezTo>
                    <a:cubicBezTo>
                      <a:pt x="10358" y="8199"/>
                      <a:pt x="10545" y="8111"/>
                      <a:pt x="10731" y="8111"/>
                    </a:cubicBezTo>
                    <a:close/>
                    <a:moveTo>
                      <a:pt x="5852" y="7978"/>
                    </a:moveTo>
                    <a:cubicBezTo>
                      <a:pt x="6043" y="8097"/>
                      <a:pt x="7233" y="8764"/>
                      <a:pt x="7448" y="8883"/>
                    </a:cubicBezTo>
                    <a:lnTo>
                      <a:pt x="7448" y="9585"/>
                    </a:lnTo>
                    <a:cubicBezTo>
                      <a:pt x="7448" y="10466"/>
                      <a:pt x="6733" y="11181"/>
                      <a:pt x="5852" y="11181"/>
                    </a:cubicBezTo>
                    <a:cubicBezTo>
                      <a:pt x="4971" y="11181"/>
                      <a:pt x="4257" y="10466"/>
                      <a:pt x="4257" y="9585"/>
                    </a:cubicBezTo>
                    <a:lnTo>
                      <a:pt x="4257" y="8883"/>
                    </a:lnTo>
                    <a:lnTo>
                      <a:pt x="5852" y="7978"/>
                    </a:lnTo>
                    <a:close/>
                    <a:moveTo>
                      <a:pt x="5852" y="1"/>
                    </a:moveTo>
                    <a:cubicBezTo>
                      <a:pt x="4792" y="1"/>
                      <a:pt x="3935" y="870"/>
                      <a:pt x="3935" y="1918"/>
                    </a:cubicBezTo>
                    <a:lnTo>
                      <a:pt x="3935" y="2430"/>
                    </a:lnTo>
                    <a:cubicBezTo>
                      <a:pt x="3649" y="2263"/>
                      <a:pt x="3757" y="2322"/>
                      <a:pt x="3483" y="2180"/>
                    </a:cubicBezTo>
                    <a:cubicBezTo>
                      <a:pt x="3183" y="2005"/>
                      <a:pt x="2854" y="1922"/>
                      <a:pt x="2529" y="1922"/>
                    </a:cubicBezTo>
                    <a:cubicBezTo>
                      <a:pt x="2235" y="1922"/>
                      <a:pt x="1945" y="1990"/>
                      <a:pt x="1685" y="2120"/>
                    </a:cubicBezTo>
                    <a:cubicBezTo>
                      <a:pt x="1491" y="1915"/>
                      <a:pt x="1256" y="1827"/>
                      <a:pt x="1027" y="1827"/>
                    </a:cubicBezTo>
                    <a:cubicBezTo>
                      <a:pt x="497" y="1827"/>
                      <a:pt x="0" y="2303"/>
                      <a:pt x="125" y="2918"/>
                    </a:cubicBezTo>
                    <a:cubicBezTo>
                      <a:pt x="185" y="3215"/>
                      <a:pt x="375" y="3454"/>
                      <a:pt x="625" y="3573"/>
                    </a:cubicBezTo>
                    <a:cubicBezTo>
                      <a:pt x="530" y="4335"/>
                      <a:pt x="887" y="5109"/>
                      <a:pt x="1578" y="5501"/>
                    </a:cubicBezTo>
                    <a:cubicBezTo>
                      <a:pt x="1816" y="5644"/>
                      <a:pt x="1744" y="5597"/>
                      <a:pt x="1983" y="5728"/>
                    </a:cubicBezTo>
                    <a:lnTo>
                      <a:pt x="1578" y="5954"/>
                    </a:lnTo>
                    <a:cubicBezTo>
                      <a:pt x="982" y="6299"/>
                      <a:pt x="613" y="6942"/>
                      <a:pt x="613" y="7633"/>
                    </a:cubicBezTo>
                    <a:cubicBezTo>
                      <a:pt x="613" y="8633"/>
                      <a:pt x="1375" y="9466"/>
                      <a:pt x="2375" y="9538"/>
                    </a:cubicBezTo>
                    <a:lnTo>
                      <a:pt x="2387" y="9538"/>
                    </a:lnTo>
                    <a:cubicBezTo>
                      <a:pt x="2471" y="9538"/>
                      <a:pt x="2554" y="9478"/>
                      <a:pt x="2554" y="9395"/>
                    </a:cubicBezTo>
                    <a:cubicBezTo>
                      <a:pt x="2566" y="9300"/>
                      <a:pt x="2495" y="9216"/>
                      <a:pt x="2399" y="9216"/>
                    </a:cubicBezTo>
                    <a:cubicBezTo>
                      <a:pt x="1578" y="9145"/>
                      <a:pt x="959" y="8454"/>
                      <a:pt x="959" y="7633"/>
                    </a:cubicBezTo>
                    <a:cubicBezTo>
                      <a:pt x="959" y="7073"/>
                      <a:pt x="1268" y="6537"/>
                      <a:pt x="1756" y="6252"/>
                    </a:cubicBezTo>
                    <a:lnTo>
                      <a:pt x="2340" y="5918"/>
                    </a:lnTo>
                    <a:lnTo>
                      <a:pt x="3947" y="6847"/>
                    </a:lnTo>
                    <a:lnTo>
                      <a:pt x="3947" y="8657"/>
                    </a:lnTo>
                    <a:cubicBezTo>
                      <a:pt x="3411" y="8954"/>
                      <a:pt x="3280" y="9061"/>
                      <a:pt x="3030" y="9157"/>
                    </a:cubicBezTo>
                    <a:cubicBezTo>
                      <a:pt x="2935" y="9180"/>
                      <a:pt x="2887" y="9276"/>
                      <a:pt x="2911" y="9359"/>
                    </a:cubicBezTo>
                    <a:cubicBezTo>
                      <a:pt x="2932" y="9443"/>
                      <a:pt x="3008" y="9480"/>
                      <a:pt x="3082" y="9480"/>
                    </a:cubicBezTo>
                    <a:cubicBezTo>
                      <a:pt x="3093" y="9480"/>
                      <a:pt x="3103" y="9480"/>
                      <a:pt x="3114" y="9478"/>
                    </a:cubicBezTo>
                    <a:cubicBezTo>
                      <a:pt x="3423" y="9395"/>
                      <a:pt x="3578" y="9252"/>
                      <a:pt x="3947" y="9061"/>
                    </a:cubicBezTo>
                    <a:lnTo>
                      <a:pt x="3947" y="9573"/>
                    </a:lnTo>
                    <a:cubicBezTo>
                      <a:pt x="3947" y="10621"/>
                      <a:pt x="4816" y="11490"/>
                      <a:pt x="5864" y="11490"/>
                    </a:cubicBezTo>
                    <a:cubicBezTo>
                      <a:pt x="6924" y="11490"/>
                      <a:pt x="7793" y="10621"/>
                      <a:pt x="7793" y="9573"/>
                    </a:cubicBezTo>
                    <a:lnTo>
                      <a:pt x="7793" y="9085"/>
                    </a:lnTo>
                    <a:cubicBezTo>
                      <a:pt x="8269" y="9347"/>
                      <a:pt x="8591" y="9585"/>
                      <a:pt x="9186" y="9585"/>
                    </a:cubicBezTo>
                    <a:cubicBezTo>
                      <a:pt x="9495" y="9585"/>
                      <a:pt x="9829" y="9514"/>
                      <a:pt x="10115" y="9359"/>
                    </a:cubicBezTo>
                    <a:cubicBezTo>
                      <a:pt x="10277" y="9521"/>
                      <a:pt x="10500" y="9615"/>
                      <a:pt x="10736" y="9615"/>
                    </a:cubicBezTo>
                    <a:cubicBezTo>
                      <a:pt x="10794" y="9615"/>
                      <a:pt x="10853" y="9609"/>
                      <a:pt x="10912" y="9597"/>
                    </a:cubicBezTo>
                    <a:cubicBezTo>
                      <a:pt x="11781" y="9419"/>
                      <a:pt x="11912" y="8216"/>
                      <a:pt x="11091" y="7847"/>
                    </a:cubicBezTo>
                    <a:cubicBezTo>
                      <a:pt x="11162" y="7121"/>
                      <a:pt x="10805" y="6371"/>
                      <a:pt x="10138" y="5990"/>
                    </a:cubicBezTo>
                    <a:cubicBezTo>
                      <a:pt x="9900" y="5847"/>
                      <a:pt x="9972" y="5894"/>
                      <a:pt x="9734" y="5763"/>
                    </a:cubicBezTo>
                    <a:lnTo>
                      <a:pt x="10138" y="5537"/>
                    </a:lnTo>
                    <a:cubicBezTo>
                      <a:pt x="11067" y="5013"/>
                      <a:pt x="11377" y="3823"/>
                      <a:pt x="10853" y="2906"/>
                    </a:cubicBezTo>
                    <a:cubicBezTo>
                      <a:pt x="10507" y="2311"/>
                      <a:pt x="9876" y="1941"/>
                      <a:pt x="9174" y="1941"/>
                    </a:cubicBezTo>
                    <a:cubicBezTo>
                      <a:pt x="8471" y="1941"/>
                      <a:pt x="8067" y="2311"/>
                      <a:pt x="7769" y="2442"/>
                    </a:cubicBezTo>
                    <a:cubicBezTo>
                      <a:pt x="7757" y="2025"/>
                      <a:pt x="7805" y="1834"/>
                      <a:pt x="7733" y="1525"/>
                    </a:cubicBezTo>
                    <a:cubicBezTo>
                      <a:pt x="7711" y="1438"/>
                      <a:pt x="7640" y="1380"/>
                      <a:pt x="7546" y="1380"/>
                    </a:cubicBezTo>
                    <a:cubicBezTo>
                      <a:pt x="7537" y="1380"/>
                      <a:pt x="7528" y="1381"/>
                      <a:pt x="7519" y="1382"/>
                    </a:cubicBezTo>
                    <a:cubicBezTo>
                      <a:pt x="7436" y="1406"/>
                      <a:pt x="7376" y="1489"/>
                      <a:pt x="7388" y="1596"/>
                    </a:cubicBezTo>
                    <a:cubicBezTo>
                      <a:pt x="7448" y="1858"/>
                      <a:pt x="7412" y="2013"/>
                      <a:pt x="7436" y="2632"/>
                    </a:cubicBezTo>
                    <a:lnTo>
                      <a:pt x="5840" y="3549"/>
                    </a:lnTo>
                    <a:lnTo>
                      <a:pt x="4245" y="2632"/>
                    </a:lnTo>
                    <a:lnTo>
                      <a:pt x="4245" y="1941"/>
                    </a:lnTo>
                    <a:cubicBezTo>
                      <a:pt x="4245" y="1060"/>
                      <a:pt x="4959" y="346"/>
                      <a:pt x="5840" y="346"/>
                    </a:cubicBezTo>
                    <a:cubicBezTo>
                      <a:pt x="6364" y="346"/>
                      <a:pt x="6840" y="596"/>
                      <a:pt x="7150" y="1025"/>
                    </a:cubicBezTo>
                    <a:cubicBezTo>
                      <a:pt x="7186" y="1076"/>
                      <a:pt x="7241" y="1100"/>
                      <a:pt x="7294" y="1100"/>
                    </a:cubicBezTo>
                    <a:cubicBezTo>
                      <a:pt x="7328" y="1100"/>
                      <a:pt x="7360" y="1091"/>
                      <a:pt x="7388" y="1072"/>
                    </a:cubicBezTo>
                    <a:cubicBezTo>
                      <a:pt x="7459" y="1013"/>
                      <a:pt x="7471" y="906"/>
                      <a:pt x="7436" y="834"/>
                    </a:cubicBezTo>
                    <a:cubicBezTo>
                      <a:pt x="7078" y="310"/>
                      <a:pt x="6483" y="1"/>
                      <a:pt x="585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29"/>
            <p:cNvGrpSpPr/>
            <p:nvPr/>
          </p:nvGrpSpPr>
          <p:grpSpPr>
            <a:xfrm>
              <a:off x="334385" y="1364949"/>
              <a:ext cx="3228843" cy="3247031"/>
              <a:chOff x="2567841" y="1994124"/>
              <a:chExt cx="399812" cy="306477"/>
            </a:xfrm>
          </p:grpSpPr>
          <p:sp>
            <p:nvSpPr>
              <p:cNvPr id="203" name="Google Shape;203;p29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rect b="b" l="l" r="r" t="t"/>
                <a:pathLst>
                  <a:path extrusionOk="0" h="9621" w="12551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rect b="b" l="l" r="r" t="t"/>
                <a:pathLst>
                  <a:path extrusionOk="0" h="2418" w="9026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rect b="b" l="l" r="r" t="t"/>
                <a:pathLst>
                  <a:path extrusionOk="0" h="2418" w="9026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Compuertas Cuánticos</a:t>
            </a:r>
            <a:endParaRPr/>
          </a:p>
        </p:txBody>
      </p:sp>
      <p:sp>
        <p:nvSpPr>
          <p:cNvPr id="867" name="Google Shape;867;p56"/>
          <p:cNvSpPr txBox="1"/>
          <p:nvPr>
            <p:ph idx="1" type="body"/>
          </p:nvPr>
        </p:nvSpPr>
        <p:spPr>
          <a:xfrm>
            <a:off x="5316193" y="3831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Compuerta</a:t>
            </a:r>
            <a:r>
              <a:rPr lang="en"/>
              <a:t> Hadamard, permite tener un estado de </a:t>
            </a:r>
            <a:r>
              <a:rPr lang="en"/>
              <a:t>superposición igual entre |0&gt; y |1&gt;.</a:t>
            </a:r>
            <a:endParaRPr/>
          </a:p>
        </p:txBody>
      </p:sp>
      <p:sp>
        <p:nvSpPr>
          <p:cNvPr id="868" name="Google Shape;868;p56"/>
          <p:cNvSpPr txBox="1"/>
          <p:nvPr>
            <p:ph idx="2" type="title"/>
          </p:nvPr>
        </p:nvSpPr>
        <p:spPr>
          <a:xfrm>
            <a:off x="5316193" y="3333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Compuerta H</a:t>
            </a:r>
            <a:endParaRPr/>
          </a:p>
        </p:txBody>
      </p:sp>
      <p:sp>
        <p:nvSpPr>
          <p:cNvPr id="869" name="Google Shape;869;p56"/>
          <p:cNvSpPr txBox="1"/>
          <p:nvPr>
            <p:ph idx="3" type="body"/>
          </p:nvPr>
        </p:nvSpPr>
        <p:spPr>
          <a:xfrm>
            <a:off x="1199212" y="3831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Nos da como resultado lo opuesto a lo que se tiene en la entrada, es decir, hace una rotación de 180° sobre el eje x .</a:t>
            </a:r>
            <a:endParaRPr/>
          </a:p>
        </p:txBody>
      </p:sp>
      <p:sp>
        <p:nvSpPr>
          <p:cNvPr id="870" name="Google Shape;870;p56"/>
          <p:cNvSpPr txBox="1"/>
          <p:nvPr>
            <p:ph idx="4" type="title"/>
          </p:nvPr>
        </p:nvSpPr>
        <p:spPr>
          <a:xfrm>
            <a:off x="1199212" y="3333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Compuerta X</a:t>
            </a:r>
            <a:endParaRPr/>
          </a:p>
        </p:txBody>
      </p:sp>
      <p:sp>
        <p:nvSpPr>
          <p:cNvPr id="871" name="Google Shape;871;p56"/>
          <p:cNvSpPr/>
          <p:nvPr/>
        </p:nvSpPr>
        <p:spPr>
          <a:xfrm>
            <a:off x="2097795" y="2050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6"/>
          <p:cNvSpPr/>
          <p:nvPr/>
        </p:nvSpPr>
        <p:spPr>
          <a:xfrm>
            <a:off x="2097795" y="2050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6"/>
          <p:cNvSpPr/>
          <p:nvPr/>
        </p:nvSpPr>
        <p:spPr>
          <a:xfrm>
            <a:off x="2415751" y="2265732"/>
            <a:ext cx="272242" cy="206540"/>
          </a:xfrm>
          <a:custGeom>
            <a:rect b="b" l="l" r="r" t="t"/>
            <a:pathLst>
              <a:path extrusionOk="0" h="28726" w="37864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6"/>
          <p:cNvSpPr/>
          <p:nvPr/>
        </p:nvSpPr>
        <p:spPr>
          <a:xfrm>
            <a:off x="2199447" y="1944399"/>
            <a:ext cx="69707" cy="109173"/>
          </a:xfrm>
          <a:custGeom>
            <a:rect b="b" l="l" r="r" t="t"/>
            <a:pathLst>
              <a:path extrusionOk="0" h="15184" w="9695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5" name="Google Shape;8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75" y="1498482"/>
            <a:ext cx="2921059" cy="1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603" y="1789413"/>
            <a:ext cx="2175800" cy="6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063" y="2479725"/>
            <a:ext cx="1920884" cy="5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Bases |-&gt; y |+&gt;</a:t>
            </a:r>
            <a:endParaRPr/>
          </a:p>
        </p:txBody>
      </p:sp>
      <p:sp>
        <p:nvSpPr>
          <p:cNvPr id="883" name="Google Shape;883;p57"/>
          <p:cNvSpPr txBox="1"/>
          <p:nvPr>
            <p:ph idx="1" type="body"/>
          </p:nvPr>
        </p:nvSpPr>
        <p:spPr>
          <a:xfrm>
            <a:off x="863850" y="1235229"/>
            <a:ext cx="7416300" cy="15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Cuando se trata de una superposición de las bases computacionales, es posible describirlas con uso de las bases |+&gt; y |-&gt;, definidas como: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/>
          </a:p>
        </p:txBody>
      </p:sp>
      <p:pic>
        <p:nvPicPr>
          <p:cNvPr id="884" name="Google Shape;884;p57"/>
          <p:cNvPicPr preferRelativeResize="0"/>
          <p:nvPr/>
        </p:nvPicPr>
        <p:blipFill rotWithShape="1">
          <a:blip r:embed="rId3">
            <a:alphaModFix/>
          </a:blip>
          <a:srcRect b="0" l="0" r="50000" t="7287"/>
          <a:stretch/>
        </p:blipFill>
        <p:spPr>
          <a:xfrm>
            <a:off x="545925" y="2749613"/>
            <a:ext cx="2000900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7"/>
          <p:cNvPicPr preferRelativeResize="0"/>
          <p:nvPr/>
        </p:nvPicPr>
        <p:blipFill rotWithShape="1">
          <a:blip r:embed="rId3">
            <a:alphaModFix/>
          </a:blip>
          <a:srcRect b="0" l="50000" r="0" t="7287"/>
          <a:stretch/>
        </p:blipFill>
        <p:spPr>
          <a:xfrm>
            <a:off x="6597175" y="2749613"/>
            <a:ext cx="2000900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7"/>
          <p:cNvPicPr preferRelativeResize="0"/>
          <p:nvPr/>
        </p:nvPicPr>
        <p:blipFill rotWithShape="1">
          <a:blip r:embed="rId4">
            <a:alphaModFix/>
          </a:blip>
          <a:srcRect b="0" l="0" r="15782" t="0"/>
          <a:stretch/>
        </p:blipFill>
        <p:spPr>
          <a:xfrm>
            <a:off x="3213725" y="2151300"/>
            <a:ext cx="2682450" cy="282717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57"/>
          <p:cNvSpPr txBox="1"/>
          <p:nvPr/>
        </p:nvSpPr>
        <p:spPr>
          <a:xfrm>
            <a:off x="2945700" y="4903975"/>
            <a:ext cx="325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Fuente: </a:t>
            </a:r>
            <a:r>
              <a:rPr lang="en" sz="800"/>
              <a:t>https://www.quantum-inspire.com/kbase/qubit-basis-states/</a:t>
            </a:r>
            <a:endParaRPr sz="8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8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¡Manos 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a la práctica!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8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8"/>
          <p:cNvSpPr/>
          <p:nvPr/>
        </p:nvSpPr>
        <p:spPr>
          <a:xfrm>
            <a:off x="4476760" y="734371"/>
            <a:ext cx="4039167" cy="3891256"/>
          </a:xfrm>
          <a:custGeom>
            <a:rect b="b" l="l" r="r" t="t"/>
            <a:pathLst>
              <a:path extrusionOk="0" h="197626" w="205138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5" name="Google Shape;895;p58"/>
          <p:cNvGrpSpPr/>
          <p:nvPr/>
        </p:nvGrpSpPr>
        <p:grpSpPr>
          <a:xfrm>
            <a:off x="4749388" y="610304"/>
            <a:ext cx="3694120" cy="4125705"/>
            <a:chOff x="4749388" y="610304"/>
            <a:chExt cx="3694120" cy="4125705"/>
          </a:xfrm>
        </p:grpSpPr>
        <p:grpSp>
          <p:nvGrpSpPr>
            <p:cNvPr id="896" name="Google Shape;896;p58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897" name="Google Shape;897;p58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rect b="b" l="l" r="r" t="t"/>
                <a:pathLst>
                  <a:path extrusionOk="0" h="3221" w="8993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8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rect b="b" l="l" r="r" t="t"/>
                <a:pathLst>
                  <a:path extrusionOk="0" h="49166" w="155308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58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rect b="b" l="l" r="r" t="t"/>
                <a:pathLst>
                  <a:path extrusionOk="0" h="40809" w="7617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58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rect b="b" l="l" r="r" t="t"/>
                <a:pathLst>
                  <a:path extrusionOk="0" h="41411" w="76902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58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rect b="b" l="l" r="r" t="t"/>
                <a:pathLst>
                  <a:path extrusionOk="0" h="29512" w="57696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8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rect b="b" l="l" r="r" t="t"/>
                <a:pathLst>
                  <a:path extrusionOk="0" h="30113" w="58431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58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rect b="b" l="l" r="r" t="t"/>
                <a:pathLst>
                  <a:path extrusionOk="0" h="144813" w="143726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58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rect b="b" l="l" r="r" t="t"/>
                <a:pathLst>
                  <a:path extrusionOk="0" h="145415" w="144352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8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58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58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rect b="b" l="l" r="r" t="t"/>
                <a:pathLst>
                  <a:path extrusionOk="0" h="49112" w="80082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58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rect b="b" l="l" r="r" t="t"/>
                <a:pathLst>
                  <a:path extrusionOk="0" h="49712" w="80695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58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8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58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rect b="b" l="l" r="r" t="t"/>
                <a:pathLst>
                  <a:path extrusionOk="0" h="13941" w="6249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58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rect b="b" l="l" r="r" t="t"/>
                <a:pathLst>
                  <a:path extrusionOk="0" h="22781" w="39756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8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rect b="b" l="l" r="r" t="t"/>
                <a:pathLst>
                  <a:path extrusionOk="0" h="23393" w="39996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58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58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rect b="b" l="l" r="r" t="t"/>
                <a:pathLst>
                  <a:path extrusionOk="0" h="20166" w="14103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58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58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rect b="b" l="l" r="r" t="t"/>
                <a:pathLst>
                  <a:path extrusionOk="0" h="35229" w="31453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8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rect b="b" l="l" r="r" t="t"/>
                <a:pathLst>
                  <a:path extrusionOk="0" h="35830" w="32046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58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rect b="b" l="l" r="r" t="t"/>
                <a:pathLst>
                  <a:path extrusionOk="0" h="2739" w="6194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58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rect b="b" l="l" r="r" t="t"/>
                <a:pathLst>
                  <a:path extrusionOk="0" h="8715" w="25161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58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rect b="b" l="l" r="r" t="t"/>
                <a:pathLst>
                  <a:path extrusionOk="0" h="9314" w="25605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58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rect b="b" l="l" r="r" t="t"/>
                <a:pathLst>
                  <a:path extrusionOk="0" h="6343" w="11026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8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rect b="b" l="l" r="r" t="t"/>
                <a:pathLst>
                  <a:path extrusionOk="0" h="5775" w="14037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58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rect b="b" l="l" r="r" t="t"/>
                <a:pathLst>
                  <a:path extrusionOk="0" h="7819" w="4917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58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rect b="b" l="l" r="r" t="t"/>
                <a:pathLst>
                  <a:path extrusionOk="0" h="5475" w="8493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8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rect b="b" l="l" r="r" t="t"/>
                <a:pathLst>
                  <a:path extrusionOk="0" h="3495" w="7185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8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rect b="b" l="l" r="r" t="t"/>
                <a:pathLst>
                  <a:path extrusionOk="0" h="4539" w="10618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58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rect b="b" l="l" r="r" t="t"/>
                <a:pathLst>
                  <a:path extrusionOk="0" h="5141" w="11336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58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rect b="b" l="l" r="r" t="t"/>
                <a:pathLst>
                  <a:path extrusionOk="0" h="2467" w="6167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8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rect b="b" l="l" r="r" t="t"/>
                <a:pathLst>
                  <a:path extrusionOk="0" h="3069" w="6709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8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rect b="b" l="l" r="r" t="t"/>
                <a:pathLst>
                  <a:path extrusionOk="0" h="11883" w="7423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8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rect b="b" l="l" r="r" t="t"/>
                <a:pathLst>
                  <a:path extrusionOk="0" h="12477" w="8016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8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rect b="b" l="l" r="r" t="t"/>
                <a:pathLst>
                  <a:path extrusionOk="0" h="5484" w="9232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8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rect b="b" l="l" r="r" t="t"/>
                <a:pathLst>
                  <a:path extrusionOk="0" h="6086" w="9893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58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rect b="b" l="l" r="r" t="t"/>
                <a:pathLst>
                  <a:path extrusionOk="0" h="2925" w="2671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8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rect b="b" l="l" r="r" t="t"/>
                <a:pathLst>
                  <a:path extrusionOk="0" h="3525" w="319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8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rect b="b" l="l" r="r" t="t"/>
                <a:pathLst>
                  <a:path extrusionOk="0" h="5110" w="3005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58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rect b="b" l="l" r="r" t="t"/>
                <a:pathLst>
                  <a:path extrusionOk="0" h="91393" w="76997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8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rect b="b" l="l" r="r" t="t"/>
                <a:pathLst>
                  <a:path extrusionOk="0" h="91993" w="77683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58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rect b="b" l="l" r="r" t="t"/>
                <a:pathLst>
                  <a:path extrusionOk="0" h="11813" w="18867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58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rect b="b" l="l" r="r" t="t"/>
                <a:pathLst>
                  <a:path extrusionOk="0" h="20525" w="20665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8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rect b="b" l="l" r="r" t="t"/>
                <a:pathLst>
                  <a:path extrusionOk="0" h="21124" w="21312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8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rect b="b" l="l" r="r" t="t"/>
                <a:pathLst>
                  <a:path extrusionOk="0" h="25797" w="20354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58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rect b="b" l="l" r="r" t="t"/>
                <a:pathLst>
                  <a:path extrusionOk="0" h="26396" w="21015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58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rect b="b" l="l" r="r" t="t"/>
                <a:pathLst>
                  <a:path extrusionOk="0" h="21994" w="19969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8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rect b="b" l="l" r="r" t="t"/>
                <a:pathLst>
                  <a:path extrusionOk="0" h="22593" w="20597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8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rect b="b" l="l" r="r" t="t"/>
                <a:pathLst>
                  <a:path extrusionOk="0" h="20335" w="19562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58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rect b="b" l="l" r="r" t="t"/>
                <a:pathLst>
                  <a:path extrusionOk="0" h="20934" w="20145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58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rect b="b" l="l" r="r" t="t"/>
                <a:pathLst>
                  <a:path extrusionOk="0" h="20516" w="19422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8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rect b="b" l="l" r="r" t="t"/>
                <a:pathLst>
                  <a:path extrusionOk="0" h="21117" w="20054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58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rect b="b" l="l" r="r" t="t"/>
                <a:pathLst>
                  <a:path extrusionOk="0" h="9784" w="6494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58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rect b="b" l="l" r="r" t="t"/>
                <a:pathLst>
                  <a:path extrusionOk="0" h="10384" w="7104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8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rect b="b" l="l" r="r" t="t"/>
                <a:pathLst>
                  <a:path extrusionOk="0" h="67391" w="762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58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rect b="b" l="l" r="r" t="t"/>
                <a:pathLst>
                  <a:path extrusionOk="0" h="50073" w="611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58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rect b="b" l="l" r="r" t="t"/>
                <a:pathLst>
                  <a:path extrusionOk="0" h="103154" w="724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58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rect b="b" l="l" r="r" t="t"/>
                <a:pathLst>
                  <a:path extrusionOk="0" h="10704" w="13567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8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rect b="b" l="l" r="r" t="t"/>
                <a:pathLst>
                  <a:path extrusionOk="0" h="11304" w="14276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58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rect b="b" l="l" r="r" t="t"/>
                <a:pathLst>
                  <a:path extrusionOk="0" h="14016" w="15808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58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rect b="b" l="l" r="r" t="t"/>
                <a:pathLst>
                  <a:path extrusionOk="0" h="14617" w="16511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58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rect b="b" l="l" r="r" t="t"/>
                <a:pathLst>
                  <a:path extrusionOk="0" h="9345" w="10213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58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rect b="b" l="l" r="r" t="t"/>
                <a:pathLst>
                  <a:path extrusionOk="0" h="9945" w="10924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58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rect b="b" l="l" r="r" t="t"/>
                <a:pathLst>
                  <a:path extrusionOk="0" h="12769" w="6062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58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rect b="b" l="l" r="r" t="t"/>
                <a:pathLst>
                  <a:path extrusionOk="0" h="13371" w="6591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58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rect b="b" l="l" r="r" t="t"/>
                <a:pathLst>
                  <a:path extrusionOk="0" h="9590" w="4552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58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rect b="b" l="l" r="r" t="t"/>
                <a:pathLst>
                  <a:path extrusionOk="0" h="10190" w="5107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58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rect b="b" l="l" r="r" t="t"/>
                <a:pathLst>
                  <a:path extrusionOk="0" h="13032" w="9606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58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rect b="b" l="l" r="r" t="t"/>
                <a:pathLst>
                  <a:path extrusionOk="0" h="13635" w="9881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8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8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rect b="b" l="l" r="r" t="t"/>
                <a:pathLst>
                  <a:path extrusionOk="0" h="13370" w="6591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58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58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rect b="b" l="l" r="r" t="t"/>
                <a:pathLst>
                  <a:path extrusionOk="0" h="13370" w="6592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8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rect b="b" l="l" r="r" t="t"/>
                <a:pathLst>
                  <a:path extrusionOk="0" h="13300" w="9662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8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rect b="b" l="l" r="r" t="t"/>
                <a:pathLst>
                  <a:path extrusionOk="0" h="13903" w="10074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8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rect b="b" l="l" r="r" t="t"/>
                <a:pathLst>
                  <a:path extrusionOk="0" h="9989" w="7256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8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rect b="b" l="l" r="r" t="t"/>
                <a:pathLst>
                  <a:path extrusionOk="0" h="10590" w="7727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8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rect b="b" l="l" r="r" t="t"/>
                <a:pathLst>
                  <a:path extrusionOk="0" h="11445" w="12005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8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rect b="b" l="l" r="r" t="t"/>
                <a:pathLst>
                  <a:path extrusionOk="0" h="12047" w="12193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58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8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rect b="b" l="l" r="r" t="t"/>
                <a:pathLst>
                  <a:path extrusionOk="0" h="13903" w="10075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8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8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rect b="b" l="l" r="r" t="t"/>
                <a:pathLst>
                  <a:path extrusionOk="0" h="13902" w="10074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8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rect b="b" l="l" r="r" t="t"/>
                <a:pathLst>
                  <a:path extrusionOk="0" h="49296" w="68106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58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rect b="b" l="l" r="r" t="t"/>
                <a:pathLst>
                  <a:path extrusionOk="0" h="49898" w="68746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4" name="Google Shape;984;p58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985" name="Google Shape;985;p58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986" name="Google Shape;986;p58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58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58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rect b="b" l="l" r="r" t="t"/>
                  <a:pathLst>
                    <a:path extrusionOk="0" h="603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58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rect b="b" l="l" r="r" t="t"/>
                  <a:pathLst>
                    <a:path extrusionOk="0" h="603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58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58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rect b="b" l="l" r="r" t="t"/>
                  <a:pathLst>
                    <a:path extrusionOk="0" h="603" w="16829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58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rect b="b" l="l" r="r" t="t"/>
                  <a:pathLst>
                    <a:path extrusionOk="0" h="603" w="12182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58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58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58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58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rect b="b" l="l" r="r" t="t"/>
                  <a:pathLst>
                    <a:path extrusionOk="0" h="602" w="18855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58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rect b="b" l="l" r="r" t="t"/>
                  <a:pathLst>
                    <a:path extrusionOk="0" h="602" w="697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58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rect b="b" l="l" r="r" t="t"/>
                  <a:pathLst>
                    <a:path extrusionOk="0" h="601" w="3801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58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rect b="b" l="l" r="r" t="t"/>
                  <a:pathLst>
                    <a:path extrusionOk="0" h="601" w="6985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58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rect b="b" l="l" r="r" t="t"/>
                  <a:pathLst>
                    <a:path extrusionOk="0" h="601" w="15367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58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rect b="b" l="l" r="r" t="t"/>
                  <a:pathLst>
                    <a:path extrusionOk="0" h="602" w="16829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58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58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58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58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58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58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rect b="b" l="l" r="r" t="t"/>
                  <a:pathLst>
                    <a:path extrusionOk="0" h="602" w="12183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58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58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58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58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58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58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58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58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16" name="Google Shape;1016;p58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rect b="b" l="l" r="r" t="t"/>
                <a:pathLst>
                  <a:path extrusionOk="0" h="49115" w="26864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7" name="Google Shape;1017;p58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1018" name="Google Shape;1018;p58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rect b="b" l="l" r="r" t="t"/>
                  <a:pathLst>
                    <a:path extrusionOk="0" h="17609" w="5836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58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rect b="b" l="l" r="r" t="t"/>
                  <a:pathLst>
                    <a:path extrusionOk="0" h="3555" w="3694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58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rect b="b" l="l" r="r" t="t"/>
                  <a:pathLst>
                    <a:path extrusionOk="0" h="4157" w="4155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58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58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58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rect b="b" l="l" r="r" t="t"/>
                  <a:pathLst>
                    <a:path extrusionOk="0" h="3555" w="3556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58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rect b="b" l="l" r="r" t="t"/>
                  <a:pathLst>
                    <a:path extrusionOk="0" h="4154" w="4156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58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58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rect b="b" l="l" r="r" t="t"/>
                  <a:pathLst>
                    <a:path extrusionOk="0" h="4155" w="4157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58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58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58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58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1" name="Google Shape;1031;p58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1032" name="Google Shape;1032;p58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rect b="b" l="l" r="r" t="t"/>
                  <a:pathLst>
                    <a:path extrusionOk="0" h="3618" w="5892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58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rect b="b" l="l" r="r" t="t"/>
                  <a:pathLst>
                    <a:path extrusionOk="0" h="36079" w="31327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58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rect b="b" l="l" r="r" t="t"/>
                  <a:pathLst>
                    <a:path extrusionOk="0" h="24011" w="20876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58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rect b="b" l="l" r="r" t="t"/>
                  <a:pathLst>
                    <a:path extrusionOk="0" h="13772" w="602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58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rect b="b" l="l" r="r" t="t"/>
                  <a:pathLst>
                    <a:path extrusionOk="0" h="5185" w="5185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58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58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rect b="b" l="l" r="r" t="t"/>
                  <a:pathLst>
                    <a:path extrusionOk="0" h="13785" w="609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58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rect b="b" l="l" r="r" t="t"/>
                  <a:pathLst>
                    <a:path extrusionOk="0" h="5185" w="5388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58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58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rect b="b" l="l" r="r" t="t"/>
                  <a:pathLst>
                    <a:path extrusionOk="0" h="3619" w="5896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58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rect b="b" l="l" r="r" t="t"/>
                  <a:pathLst>
                    <a:path extrusionOk="0" h="6454" w="20503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58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rect b="b" l="l" r="r" t="t"/>
                  <a:pathLst>
                    <a:path extrusionOk="0" h="12401" w="61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4" name="Google Shape;1044;p58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1045" name="Google Shape;1045;p58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58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rect b="b" l="l" r="r" t="t"/>
                  <a:pathLst>
                    <a:path extrusionOk="0" h="603" w="15091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58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58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rect b="b" l="l" r="r" t="t"/>
                  <a:pathLst>
                    <a:path extrusionOk="0" h="603" w="1884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58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rect b="b" l="l" r="r" t="t"/>
                  <a:pathLst>
                    <a:path extrusionOk="0" h="603" w="6971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58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58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58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58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58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58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58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58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58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rect b="b" l="l" r="r" t="t"/>
                  <a:pathLst>
                    <a:path extrusionOk="0" h="601" w="18841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58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rect b="b" l="l" r="r" t="t"/>
                  <a:pathLst>
                    <a:path extrusionOk="0" h="601" w="6971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58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58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58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58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58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58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58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58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58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rect b="b" l="l" r="r" t="t"/>
                  <a:pathLst>
                    <a:path extrusionOk="0" h="602" w="1884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58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rect b="b" l="l" r="r" t="t"/>
                  <a:pathLst>
                    <a:path extrusionOk="0" h="602" w="6971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58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rect b="b" l="l" r="r" t="t"/>
                  <a:pathLst>
                    <a:path extrusionOk="0" h="602" w="3787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58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58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58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58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58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58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58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sabemos qué hace el qubit?</a:t>
            </a:r>
            <a:endParaRPr/>
          </a:p>
        </p:txBody>
      </p:sp>
      <p:sp>
        <p:nvSpPr>
          <p:cNvPr id="1083" name="Google Shape;1083;p59"/>
          <p:cNvSpPr txBox="1"/>
          <p:nvPr>
            <p:ph idx="1" type="body"/>
          </p:nvPr>
        </p:nvSpPr>
        <p:spPr>
          <a:xfrm>
            <a:off x="5332625" y="1985300"/>
            <a:ext cx="32145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mediciones nos permiten extraer la información del sistema.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Una vez que se hace la medición, el estado colapsa hacia el estado |1&gt; ó |0&gt;.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4" name="Google Shape;10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00" y="1021150"/>
            <a:ext cx="4960174" cy="37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0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registra la medición?</a:t>
            </a:r>
            <a:endParaRPr/>
          </a:p>
        </p:txBody>
      </p:sp>
      <p:sp>
        <p:nvSpPr>
          <p:cNvPr id="1090" name="Google Shape;1090;p60"/>
          <p:cNvSpPr txBox="1"/>
          <p:nvPr>
            <p:ph idx="1" type="body"/>
          </p:nvPr>
        </p:nvSpPr>
        <p:spPr>
          <a:xfrm>
            <a:off x="626625" y="1854838"/>
            <a:ext cx="32145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mediciones </a:t>
            </a:r>
            <a:r>
              <a:rPr lang="en"/>
              <a:t>están</a:t>
            </a:r>
            <a:r>
              <a:rPr lang="en"/>
              <a:t> dadas en los estados clásicos, por lo que se necesita registrar el resultado en de manera clásica en bits.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425" y="1620863"/>
            <a:ext cx="439102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pasa con la compuerta Hadamard?</a:t>
            </a:r>
            <a:endParaRPr/>
          </a:p>
        </p:txBody>
      </p:sp>
      <p:sp>
        <p:nvSpPr>
          <p:cNvPr id="1097" name="Google Shape;1097;p61"/>
          <p:cNvSpPr txBox="1"/>
          <p:nvPr>
            <p:ph idx="1" type="body"/>
          </p:nvPr>
        </p:nvSpPr>
        <p:spPr>
          <a:xfrm>
            <a:off x="378200" y="1073250"/>
            <a:ext cx="52317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encuentra en un estado de superposición entre el estado |0&gt; y |1&gt; de manera </a:t>
            </a:r>
            <a:r>
              <a:rPr b="1" lang="en"/>
              <a:t>equitativa</a:t>
            </a:r>
            <a:r>
              <a:rPr lang="en"/>
              <a:t>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Cuando se mide, el estado colapsa con una posibilidad de 50% al estado |0&gt; y 50% |1&gt;, por lo que </a:t>
            </a:r>
            <a:r>
              <a:rPr b="1" lang="en"/>
              <a:t>el resultado es completamente aleatorio</a:t>
            </a:r>
            <a:r>
              <a:rPr lang="en"/>
              <a:t>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8" name="Google Shape;10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050" y="1313025"/>
            <a:ext cx="2788849" cy="35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61"/>
          <p:cNvPicPr preferRelativeResize="0"/>
          <p:nvPr/>
        </p:nvPicPr>
        <p:blipFill rotWithShape="1">
          <a:blip r:embed="rId4">
            <a:alphaModFix/>
          </a:blip>
          <a:srcRect b="26608" l="43390" r="14170" t="18164"/>
          <a:stretch/>
        </p:blipFill>
        <p:spPr>
          <a:xfrm>
            <a:off x="1657750" y="3014675"/>
            <a:ext cx="2638026" cy="20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2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¡Manos 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a la práctica!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2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2"/>
          <p:cNvSpPr/>
          <p:nvPr/>
        </p:nvSpPr>
        <p:spPr>
          <a:xfrm>
            <a:off x="4476760" y="734371"/>
            <a:ext cx="4039167" cy="3891256"/>
          </a:xfrm>
          <a:custGeom>
            <a:rect b="b" l="l" r="r" t="t"/>
            <a:pathLst>
              <a:path extrusionOk="0" h="197626" w="205138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7" name="Google Shape;1107;p62"/>
          <p:cNvGrpSpPr/>
          <p:nvPr/>
        </p:nvGrpSpPr>
        <p:grpSpPr>
          <a:xfrm>
            <a:off x="4749388" y="610304"/>
            <a:ext cx="3694120" cy="4125705"/>
            <a:chOff x="4749388" y="610304"/>
            <a:chExt cx="3694120" cy="4125705"/>
          </a:xfrm>
        </p:grpSpPr>
        <p:grpSp>
          <p:nvGrpSpPr>
            <p:cNvPr id="1108" name="Google Shape;1108;p62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1109" name="Google Shape;1109;p62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rect b="b" l="l" r="r" t="t"/>
                <a:pathLst>
                  <a:path extrusionOk="0" h="3221" w="8993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62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rect b="b" l="l" r="r" t="t"/>
                <a:pathLst>
                  <a:path extrusionOk="0" h="49166" w="155308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62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rect b="b" l="l" r="r" t="t"/>
                <a:pathLst>
                  <a:path extrusionOk="0" h="40809" w="7617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62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rect b="b" l="l" r="r" t="t"/>
                <a:pathLst>
                  <a:path extrusionOk="0" h="41411" w="76902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62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rect b="b" l="l" r="r" t="t"/>
                <a:pathLst>
                  <a:path extrusionOk="0" h="29512" w="57696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62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rect b="b" l="l" r="r" t="t"/>
                <a:pathLst>
                  <a:path extrusionOk="0" h="30113" w="58431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62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rect b="b" l="l" r="r" t="t"/>
                <a:pathLst>
                  <a:path extrusionOk="0" h="144813" w="143726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62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rect b="b" l="l" r="r" t="t"/>
                <a:pathLst>
                  <a:path extrusionOk="0" h="145415" w="144352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6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6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62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rect b="b" l="l" r="r" t="t"/>
                <a:pathLst>
                  <a:path extrusionOk="0" h="49112" w="80082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62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rect b="b" l="l" r="r" t="t"/>
                <a:pathLst>
                  <a:path extrusionOk="0" h="49712" w="80695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6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6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62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rect b="b" l="l" r="r" t="t"/>
                <a:pathLst>
                  <a:path extrusionOk="0" h="13941" w="6249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62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rect b="b" l="l" r="r" t="t"/>
                <a:pathLst>
                  <a:path extrusionOk="0" h="22781" w="39756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62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rect b="b" l="l" r="r" t="t"/>
                <a:pathLst>
                  <a:path extrusionOk="0" h="23393" w="39996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6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62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rect b="b" l="l" r="r" t="t"/>
                <a:pathLst>
                  <a:path extrusionOk="0" h="20166" w="14103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6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62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rect b="b" l="l" r="r" t="t"/>
                <a:pathLst>
                  <a:path extrusionOk="0" h="35229" w="31453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62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rect b="b" l="l" r="r" t="t"/>
                <a:pathLst>
                  <a:path extrusionOk="0" h="35830" w="32046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62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rect b="b" l="l" r="r" t="t"/>
                <a:pathLst>
                  <a:path extrusionOk="0" h="2739" w="6194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62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rect b="b" l="l" r="r" t="t"/>
                <a:pathLst>
                  <a:path extrusionOk="0" h="8715" w="25161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62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rect b="b" l="l" r="r" t="t"/>
                <a:pathLst>
                  <a:path extrusionOk="0" h="9314" w="25605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62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rect b="b" l="l" r="r" t="t"/>
                <a:pathLst>
                  <a:path extrusionOk="0" h="6343" w="11026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62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rect b="b" l="l" r="r" t="t"/>
                <a:pathLst>
                  <a:path extrusionOk="0" h="5775" w="14037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62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rect b="b" l="l" r="r" t="t"/>
                <a:pathLst>
                  <a:path extrusionOk="0" h="7819" w="4917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62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rect b="b" l="l" r="r" t="t"/>
                <a:pathLst>
                  <a:path extrusionOk="0" h="5475" w="8493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62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rect b="b" l="l" r="r" t="t"/>
                <a:pathLst>
                  <a:path extrusionOk="0" h="3495" w="7185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62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rect b="b" l="l" r="r" t="t"/>
                <a:pathLst>
                  <a:path extrusionOk="0" h="4539" w="10618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62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rect b="b" l="l" r="r" t="t"/>
                <a:pathLst>
                  <a:path extrusionOk="0" h="5141" w="11336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62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rect b="b" l="l" r="r" t="t"/>
                <a:pathLst>
                  <a:path extrusionOk="0" h="2467" w="6167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62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rect b="b" l="l" r="r" t="t"/>
                <a:pathLst>
                  <a:path extrusionOk="0" h="3069" w="6709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62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rect b="b" l="l" r="r" t="t"/>
                <a:pathLst>
                  <a:path extrusionOk="0" h="11883" w="7423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62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rect b="b" l="l" r="r" t="t"/>
                <a:pathLst>
                  <a:path extrusionOk="0" h="12477" w="8016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62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rect b="b" l="l" r="r" t="t"/>
                <a:pathLst>
                  <a:path extrusionOk="0" h="5484" w="9232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62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rect b="b" l="l" r="r" t="t"/>
                <a:pathLst>
                  <a:path extrusionOk="0" h="6086" w="9893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62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rect b="b" l="l" r="r" t="t"/>
                <a:pathLst>
                  <a:path extrusionOk="0" h="2925" w="2671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62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rect b="b" l="l" r="r" t="t"/>
                <a:pathLst>
                  <a:path extrusionOk="0" h="3525" w="319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62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rect b="b" l="l" r="r" t="t"/>
                <a:pathLst>
                  <a:path extrusionOk="0" h="5110" w="3005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62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rect b="b" l="l" r="r" t="t"/>
                <a:pathLst>
                  <a:path extrusionOk="0" h="91393" w="76997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62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rect b="b" l="l" r="r" t="t"/>
                <a:pathLst>
                  <a:path extrusionOk="0" h="91993" w="77683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62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rect b="b" l="l" r="r" t="t"/>
                <a:pathLst>
                  <a:path extrusionOk="0" h="11813" w="18867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62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rect b="b" l="l" r="r" t="t"/>
                <a:pathLst>
                  <a:path extrusionOk="0" h="20525" w="20665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62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rect b="b" l="l" r="r" t="t"/>
                <a:pathLst>
                  <a:path extrusionOk="0" h="21124" w="21312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rect b="b" l="l" r="r" t="t"/>
                <a:pathLst>
                  <a:path extrusionOk="0" h="25797" w="20354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rect b="b" l="l" r="r" t="t"/>
                <a:pathLst>
                  <a:path extrusionOk="0" h="26396" w="21015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62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rect b="b" l="l" r="r" t="t"/>
                <a:pathLst>
                  <a:path extrusionOk="0" h="21994" w="19969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62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rect b="b" l="l" r="r" t="t"/>
                <a:pathLst>
                  <a:path extrusionOk="0" h="22593" w="20597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62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rect b="b" l="l" r="r" t="t"/>
                <a:pathLst>
                  <a:path extrusionOk="0" h="20335" w="19562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62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rect b="b" l="l" r="r" t="t"/>
                <a:pathLst>
                  <a:path extrusionOk="0" h="20934" w="20145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62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rect b="b" l="l" r="r" t="t"/>
                <a:pathLst>
                  <a:path extrusionOk="0" h="20516" w="19422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62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rect b="b" l="l" r="r" t="t"/>
                <a:pathLst>
                  <a:path extrusionOk="0" h="21117" w="20054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62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rect b="b" l="l" r="r" t="t"/>
                <a:pathLst>
                  <a:path extrusionOk="0" h="9784" w="6494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62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rect b="b" l="l" r="r" t="t"/>
                <a:pathLst>
                  <a:path extrusionOk="0" h="10384" w="7104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62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rect b="b" l="l" r="r" t="t"/>
                <a:pathLst>
                  <a:path extrusionOk="0" h="67391" w="762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62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rect b="b" l="l" r="r" t="t"/>
                <a:pathLst>
                  <a:path extrusionOk="0" h="50073" w="611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62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rect b="b" l="l" r="r" t="t"/>
                <a:pathLst>
                  <a:path extrusionOk="0" h="103154" w="724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62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rect b="b" l="l" r="r" t="t"/>
                <a:pathLst>
                  <a:path extrusionOk="0" h="10704" w="13567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62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rect b="b" l="l" r="r" t="t"/>
                <a:pathLst>
                  <a:path extrusionOk="0" h="11304" w="14276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62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rect b="b" l="l" r="r" t="t"/>
                <a:pathLst>
                  <a:path extrusionOk="0" h="14016" w="15808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62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rect b="b" l="l" r="r" t="t"/>
                <a:pathLst>
                  <a:path extrusionOk="0" h="14617" w="16511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62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rect b="b" l="l" r="r" t="t"/>
                <a:pathLst>
                  <a:path extrusionOk="0" h="9345" w="10213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62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rect b="b" l="l" r="r" t="t"/>
                <a:pathLst>
                  <a:path extrusionOk="0" h="9945" w="10924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62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rect b="b" l="l" r="r" t="t"/>
                <a:pathLst>
                  <a:path extrusionOk="0" h="12769" w="6062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62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rect b="b" l="l" r="r" t="t"/>
                <a:pathLst>
                  <a:path extrusionOk="0" h="13371" w="6591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62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rect b="b" l="l" r="r" t="t"/>
                <a:pathLst>
                  <a:path extrusionOk="0" h="9590" w="4552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62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rect b="b" l="l" r="r" t="t"/>
                <a:pathLst>
                  <a:path extrusionOk="0" h="10190" w="5107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62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rect b="b" l="l" r="r" t="t"/>
                <a:pathLst>
                  <a:path extrusionOk="0" h="13032" w="9606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62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rect b="b" l="l" r="r" t="t"/>
                <a:pathLst>
                  <a:path extrusionOk="0" h="13635" w="9881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62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62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rect b="b" l="l" r="r" t="t"/>
                <a:pathLst>
                  <a:path extrusionOk="0" h="13370" w="6591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62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62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rect b="b" l="l" r="r" t="t"/>
                <a:pathLst>
                  <a:path extrusionOk="0" h="13370" w="6592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62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rect b="b" l="l" r="r" t="t"/>
                <a:pathLst>
                  <a:path extrusionOk="0" h="13300" w="9662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62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rect b="b" l="l" r="r" t="t"/>
                <a:pathLst>
                  <a:path extrusionOk="0" h="13903" w="10074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62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rect b="b" l="l" r="r" t="t"/>
                <a:pathLst>
                  <a:path extrusionOk="0" h="9989" w="7256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62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rect b="b" l="l" r="r" t="t"/>
                <a:pathLst>
                  <a:path extrusionOk="0" h="10590" w="7727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62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rect b="b" l="l" r="r" t="t"/>
                <a:pathLst>
                  <a:path extrusionOk="0" h="11445" w="12005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62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rect b="b" l="l" r="r" t="t"/>
                <a:pathLst>
                  <a:path extrusionOk="0" h="12047" w="12193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62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62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rect b="b" l="l" r="r" t="t"/>
                <a:pathLst>
                  <a:path extrusionOk="0" h="13903" w="10075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62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62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rect b="b" l="l" r="r" t="t"/>
                <a:pathLst>
                  <a:path extrusionOk="0" h="13902" w="10074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62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rect b="b" l="l" r="r" t="t"/>
                <a:pathLst>
                  <a:path extrusionOk="0" h="49296" w="68106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62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rect b="b" l="l" r="r" t="t"/>
                <a:pathLst>
                  <a:path extrusionOk="0" h="49898" w="68746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6" name="Google Shape;1196;p62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1197" name="Google Shape;1197;p62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1198" name="Google Shape;1198;p62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62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62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rect b="b" l="l" r="r" t="t"/>
                  <a:pathLst>
                    <a:path extrusionOk="0" h="603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62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rect b="b" l="l" r="r" t="t"/>
                  <a:pathLst>
                    <a:path extrusionOk="0" h="603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62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62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rect b="b" l="l" r="r" t="t"/>
                  <a:pathLst>
                    <a:path extrusionOk="0" h="603" w="16829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62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rect b="b" l="l" r="r" t="t"/>
                  <a:pathLst>
                    <a:path extrusionOk="0" h="603" w="12182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62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62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62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62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rect b="b" l="l" r="r" t="t"/>
                  <a:pathLst>
                    <a:path extrusionOk="0" h="602" w="18855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62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rect b="b" l="l" r="r" t="t"/>
                  <a:pathLst>
                    <a:path extrusionOk="0" h="602" w="697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62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rect b="b" l="l" r="r" t="t"/>
                  <a:pathLst>
                    <a:path extrusionOk="0" h="601" w="3801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62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rect b="b" l="l" r="r" t="t"/>
                  <a:pathLst>
                    <a:path extrusionOk="0" h="601" w="6985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62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rect b="b" l="l" r="r" t="t"/>
                  <a:pathLst>
                    <a:path extrusionOk="0" h="601" w="15367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62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rect b="b" l="l" r="r" t="t"/>
                  <a:pathLst>
                    <a:path extrusionOk="0" h="602" w="16829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62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62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62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62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62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62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rect b="b" l="l" r="r" t="t"/>
                  <a:pathLst>
                    <a:path extrusionOk="0" h="602" w="12183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62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62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62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62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62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62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62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62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28" name="Google Shape;1228;p62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rect b="b" l="l" r="r" t="t"/>
                <a:pathLst>
                  <a:path extrusionOk="0" h="49115" w="26864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29" name="Google Shape;1229;p62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1230" name="Google Shape;1230;p62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rect b="b" l="l" r="r" t="t"/>
                  <a:pathLst>
                    <a:path extrusionOk="0" h="17609" w="5836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62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rect b="b" l="l" r="r" t="t"/>
                  <a:pathLst>
                    <a:path extrusionOk="0" h="3555" w="3694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62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rect b="b" l="l" r="r" t="t"/>
                  <a:pathLst>
                    <a:path extrusionOk="0" h="4157" w="4155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62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62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62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rect b="b" l="l" r="r" t="t"/>
                  <a:pathLst>
                    <a:path extrusionOk="0" h="3555" w="3556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62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rect b="b" l="l" r="r" t="t"/>
                  <a:pathLst>
                    <a:path extrusionOk="0" h="4154" w="4156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62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62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rect b="b" l="l" r="r" t="t"/>
                  <a:pathLst>
                    <a:path extrusionOk="0" h="4155" w="4157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62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62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62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62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3" name="Google Shape;1243;p62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1244" name="Google Shape;1244;p62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rect b="b" l="l" r="r" t="t"/>
                  <a:pathLst>
                    <a:path extrusionOk="0" h="3618" w="5892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62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rect b="b" l="l" r="r" t="t"/>
                  <a:pathLst>
                    <a:path extrusionOk="0" h="36079" w="31327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62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rect b="b" l="l" r="r" t="t"/>
                  <a:pathLst>
                    <a:path extrusionOk="0" h="24011" w="20876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62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rect b="b" l="l" r="r" t="t"/>
                  <a:pathLst>
                    <a:path extrusionOk="0" h="13772" w="602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62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rect b="b" l="l" r="r" t="t"/>
                  <a:pathLst>
                    <a:path extrusionOk="0" h="5185" w="5185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62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62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rect b="b" l="l" r="r" t="t"/>
                  <a:pathLst>
                    <a:path extrusionOk="0" h="13785" w="609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62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rect b="b" l="l" r="r" t="t"/>
                  <a:pathLst>
                    <a:path extrusionOk="0" h="5185" w="5388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62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62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rect b="b" l="l" r="r" t="t"/>
                  <a:pathLst>
                    <a:path extrusionOk="0" h="3619" w="5896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62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rect b="b" l="l" r="r" t="t"/>
                  <a:pathLst>
                    <a:path extrusionOk="0" h="6454" w="20503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62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rect b="b" l="l" r="r" t="t"/>
                  <a:pathLst>
                    <a:path extrusionOk="0" h="12401" w="61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6" name="Google Shape;1256;p62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1257" name="Google Shape;1257;p62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62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rect b="b" l="l" r="r" t="t"/>
                  <a:pathLst>
                    <a:path extrusionOk="0" h="603" w="15091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62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62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rect b="b" l="l" r="r" t="t"/>
                  <a:pathLst>
                    <a:path extrusionOk="0" h="603" w="1884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62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rect b="b" l="l" r="r" t="t"/>
                  <a:pathLst>
                    <a:path extrusionOk="0" h="603" w="6971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62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" name="Google Shape;1263;p62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62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62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62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62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62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62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Google Shape;1270;p62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rect b="b" l="l" r="r" t="t"/>
                  <a:pathLst>
                    <a:path extrusionOk="0" h="601" w="18841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62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rect b="b" l="l" r="r" t="t"/>
                  <a:pathLst>
                    <a:path extrusionOk="0" h="601" w="6971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62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62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62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62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62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62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62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62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62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rect b="b" l="l" r="r" t="t"/>
                  <a:pathLst>
                    <a:path extrusionOk="0" h="602" w="1884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62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rect b="b" l="l" r="r" t="t"/>
                  <a:pathLst>
                    <a:path extrusionOk="0" h="602" w="6971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62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rect b="b" l="l" r="r" t="t"/>
                  <a:pathLst>
                    <a:path extrusionOk="0" h="602" w="3787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62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62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62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62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62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62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62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Compuertas Cuánticos</a:t>
            </a:r>
            <a:endParaRPr/>
          </a:p>
        </p:txBody>
      </p:sp>
      <p:sp>
        <p:nvSpPr>
          <p:cNvPr id="1295" name="Google Shape;1295;p63"/>
          <p:cNvSpPr txBox="1"/>
          <p:nvPr>
            <p:ph idx="3" type="body"/>
          </p:nvPr>
        </p:nvSpPr>
        <p:spPr>
          <a:xfrm>
            <a:off x="1530009" y="3831350"/>
            <a:ext cx="608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Realiza una rotación de 180° sobre el eje Z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El cambio de signo se refiere al cambio de fase.</a:t>
            </a:r>
            <a:endParaRPr sz="1800"/>
          </a:p>
        </p:txBody>
      </p:sp>
      <p:sp>
        <p:nvSpPr>
          <p:cNvPr id="1296" name="Google Shape;1296;p63"/>
          <p:cNvSpPr txBox="1"/>
          <p:nvPr>
            <p:ph idx="4" type="title"/>
          </p:nvPr>
        </p:nvSpPr>
        <p:spPr>
          <a:xfrm>
            <a:off x="3257712" y="3371275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Compuerta Z</a:t>
            </a:r>
            <a:endParaRPr sz="2000"/>
          </a:p>
        </p:txBody>
      </p:sp>
      <p:sp>
        <p:nvSpPr>
          <p:cNvPr id="1297" name="Google Shape;1297;p63"/>
          <p:cNvSpPr/>
          <p:nvPr/>
        </p:nvSpPr>
        <p:spPr>
          <a:xfrm>
            <a:off x="2097795" y="2050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63"/>
          <p:cNvSpPr/>
          <p:nvPr/>
        </p:nvSpPr>
        <p:spPr>
          <a:xfrm>
            <a:off x="2097795" y="2050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63"/>
          <p:cNvSpPr/>
          <p:nvPr/>
        </p:nvSpPr>
        <p:spPr>
          <a:xfrm>
            <a:off x="2415751" y="2265732"/>
            <a:ext cx="272242" cy="206540"/>
          </a:xfrm>
          <a:custGeom>
            <a:rect b="b" l="l" r="r" t="t"/>
            <a:pathLst>
              <a:path extrusionOk="0" h="28726" w="37864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63"/>
          <p:cNvSpPr/>
          <p:nvPr/>
        </p:nvSpPr>
        <p:spPr>
          <a:xfrm>
            <a:off x="2199447" y="1944399"/>
            <a:ext cx="69707" cy="109173"/>
          </a:xfrm>
          <a:custGeom>
            <a:rect b="b" l="l" r="r" t="t"/>
            <a:pathLst>
              <a:path extrusionOk="0" h="15184" w="9695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1" name="Google Shape;1301;p63"/>
          <p:cNvPicPr preferRelativeResize="0"/>
          <p:nvPr/>
        </p:nvPicPr>
        <p:blipFill rotWithShape="1">
          <a:blip r:embed="rId3">
            <a:alphaModFix/>
          </a:blip>
          <a:srcRect b="3576" l="23057" r="22030" t="6113"/>
          <a:stretch/>
        </p:blipFill>
        <p:spPr>
          <a:xfrm>
            <a:off x="213575" y="1491038"/>
            <a:ext cx="1400075" cy="1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975" y="1491050"/>
            <a:ext cx="3377724" cy="1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724" y="1409538"/>
            <a:ext cx="3670501" cy="18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64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¡Manos 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a la práctica!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64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64"/>
          <p:cNvSpPr/>
          <p:nvPr/>
        </p:nvSpPr>
        <p:spPr>
          <a:xfrm>
            <a:off x="4476760" y="734371"/>
            <a:ext cx="4039167" cy="3891256"/>
          </a:xfrm>
          <a:custGeom>
            <a:rect b="b" l="l" r="r" t="t"/>
            <a:pathLst>
              <a:path extrusionOk="0" h="197626" w="205138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1" name="Google Shape;1311;p64"/>
          <p:cNvGrpSpPr/>
          <p:nvPr/>
        </p:nvGrpSpPr>
        <p:grpSpPr>
          <a:xfrm>
            <a:off x="4749388" y="610304"/>
            <a:ext cx="3694120" cy="4125705"/>
            <a:chOff x="4749388" y="610304"/>
            <a:chExt cx="3694120" cy="4125705"/>
          </a:xfrm>
        </p:grpSpPr>
        <p:grpSp>
          <p:nvGrpSpPr>
            <p:cNvPr id="1312" name="Google Shape;1312;p64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1313" name="Google Shape;1313;p64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rect b="b" l="l" r="r" t="t"/>
                <a:pathLst>
                  <a:path extrusionOk="0" h="3221" w="8993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64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rect b="b" l="l" r="r" t="t"/>
                <a:pathLst>
                  <a:path extrusionOk="0" h="49166" w="155308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64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rect b="b" l="l" r="r" t="t"/>
                <a:pathLst>
                  <a:path extrusionOk="0" h="40809" w="7617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64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rect b="b" l="l" r="r" t="t"/>
                <a:pathLst>
                  <a:path extrusionOk="0" h="41411" w="76902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64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rect b="b" l="l" r="r" t="t"/>
                <a:pathLst>
                  <a:path extrusionOk="0" h="29512" w="57696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64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rect b="b" l="l" r="r" t="t"/>
                <a:pathLst>
                  <a:path extrusionOk="0" h="30113" w="58431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64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rect b="b" l="l" r="r" t="t"/>
                <a:pathLst>
                  <a:path extrusionOk="0" h="144813" w="143726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64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rect b="b" l="l" r="r" t="t"/>
                <a:pathLst>
                  <a:path extrusionOk="0" h="145415" w="144352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64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64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64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rect b="b" l="l" r="r" t="t"/>
                <a:pathLst>
                  <a:path extrusionOk="0" h="49112" w="80082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64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rect b="b" l="l" r="r" t="t"/>
                <a:pathLst>
                  <a:path extrusionOk="0" h="49712" w="80695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64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64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64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rect b="b" l="l" r="r" t="t"/>
                <a:pathLst>
                  <a:path extrusionOk="0" h="13941" w="6249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64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rect b="b" l="l" r="r" t="t"/>
                <a:pathLst>
                  <a:path extrusionOk="0" h="22781" w="39756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64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rect b="b" l="l" r="r" t="t"/>
                <a:pathLst>
                  <a:path extrusionOk="0" h="23393" w="39996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64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64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rect b="b" l="l" r="r" t="t"/>
                <a:pathLst>
                  <a:path extrusionOk="0" h="20166" w="14103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64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64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rect b="b" l="l" r="r" t="t"/>
                <a:pathLst>
                  <a:path extrusionOk="0" h="35229" w="31453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64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rect b="b" l="l" r="r" t="t"/>
                <a:pathLst>
                  <a:path extrusionOk="0" h="35830" w="32046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64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rect b="b" l="l" r="r" t="t"/>
                <a:pathLst>
                  <a:path extrusionOk="0" h="2739" w="6194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64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rect b="b" l="l" r="r" t="t"/>
                <a:pathLst>
                  <a:path extrusionOk="0" h="8715" w="25161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64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rect b="b" l="l" r="r" t="t"/>
                <a:pathLst>
                  <a:path extrusionOk="0" h="9314" w="25605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64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rect b="b" l="l" r="r" t="t"/>
                <a:pathLst>
                  <a:path extrusionOk="0" h="6343" w="11026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64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rect b="b" l="l" r="r" t="t"/>
                <a:pathLst>
                  <a:path extrusionOk="0" h="5775" w="14037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64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rect b="b" l="l" r="r" t="t"/>
                <a:pathLst>
                  <a:path extrusionOk="0" h="7819" w="4917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64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rect b="b" l="l" r="r" t="t"/>
                <a:pathLst>
                  <a:path extrusionOk="0" h="5475" w="8493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64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rect b="b" l="l" r="r" t="t"/>
                <a:pathLst>
                  <a:path extrusionOk="0" h="3495" w="7185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64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rect b="b" l="l" r="r" t="t"/>
                <a:pathLst>
                  <a:path extrusionOk="0" h="4539" w="10618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64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rect b="b" l="l" r="r" t="t"/>
                <a:pathLst>
                  <a:path extrusionOk="0" h="5141" w="11336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64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rect b="b" l="l" r="r" t="t"/>
                <a:pathLst>
                  <a:path extrusionOk="0" h="2467" w="6167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64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rect b="b" l="l" r="r" t="t"/>
                <a:pathLst>
                  <a:path extrusionOk="0" h="3069" w="6709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64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rect b="b" l="l" r="r" t="t"/>
                <a:pathLst>
                  <a:path extrusionOk="0" h="11883" w="7423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64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rect b="b" l="l" r="r" t="t"/>
                <a:pathLst>
                  <a:path extrusionOk="0" h="12477" w="8016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64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rect b="b" l="l" r="r" t="t"/>
                <a:pathLst>
                  <a:path extrusionOk="0" h="5484" w="9232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64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rect b="b" l="l" r="r" t="t"/>
                <a:pathLst>
                  <a:path extrusionOk="0" h="6086" w="9893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64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rect b="b" l="l" r="r" t="t"/>
                <a:pathLst>
                  <a:path extrusionOk="0" h="2925" w="2671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64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rect b="b" l="l" r="r" t="t"/>
                <a:pathLst>
                  <a:path extrusionOk="0" h="3525" w="319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64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rect b="b" l="l" r="r" t="t"/>
                <a:pathLst>
                  <a:path extrusionOk="0" h="5110" w="3005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64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rect b="b" l="l" r="r" t="t"/>
                <a:pathLst>
                  <a:path extrusionOk="0" h="91393" w="76997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64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rect b="b" l="l" r="r" t="t"/>
                <a:pathLst>
                  <a:path extrusionOk="0" h="91993" w="77683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64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rect b="b" l="l" r="r" t="t"/>
                <a:pathLst>
                  <a:path extrusionOk="0" h="11813" w="18867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64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rect b="b" l="l" r="r" t="t"/>
                <a:pathLst>
                  <a:path extrusionOk="0" h="20525" w="20665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64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rect b="b" l="l" r="r" t="t"/>
                <a:pathLst>
                  <a:path extrusionOk="0" h="21124" w="21312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64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rect b="b" l="l" r="r" t="t"/>
                <a:pathLst>
                  <a:path extrusionOk="0" h="25797" w="20354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64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rect b="b" l="l" r="r" t="t"/>
                <a:pathLst>
                  <a:path extrusionOk="0" h="26396" w="21015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64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rect b="b" l="l" r="r" t="t"/>
                <a:pathLst>
                  <a:path extrusionOk="0" h="21994" w="19969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64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rect b="b" l="l" r="r" t="t"/>
                <a:pathLst>
                  <a:path extrusionOk="0" h="22593" w="20597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64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rect b="b" l="l" r="r" t="t"/>
                <a:pathLst>
                  <a:path extrusionOk="0" h="20335" w="19562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64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rect b="b" l="l" r="r" t="t"/>
                <a:pathLst>
                  <a:path extrusionOk="0" h="20934" w="20145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64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rect b="b" l="l" r="r" t="t"/>
                <a:pathLst>
                  <a:path extrusionOk="0" h="20516" w="19422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64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rect b="b" l="l" r="r" t="t"/>
                <a:pathLst>
                  <a:path extrusionOk="0" h="21117" w="20054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64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rect b="b" l="l" r="r" t="t"/>
                <a:pathLst>
                  <a:path extrusionOk="0" h="9784" w="6494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64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rect b="b" l="l" r="r" t="t"/>
                <a:pathLst>
                  <a:path extrusionOk="0" h="10384" w="7104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64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rect b="b" l="l" r="r" t="t"/>
                <a:pathLst>
                  <a:path extrusionOk="0" h="67391" w="762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64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rect b="b" l="l" r="r" t="t"/>
                <a:pathLst>
                  <a:path extrusionOk="0" h="50073" w="611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64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rect b="b" l="l" r="r" t="t"/>
                <a:pathLst>
                  <a:path extrusionOk="0" h="103154" w="724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64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rect b="b" l="l" r="r" t="t"/>
                <a:pathLst>
                  <a:path extrusionOk="0" h="10704" w="13567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64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rect b="b" l="l" r="r" t="t"/>
                <a:pathLst>
                  <a:path extrusionOk="0" h="11304" w="14276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64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rect b="b" l="l" r="r" t="t"/>
                <a:pathLst>
                  <a:path extrusionOk="0" h="14016" w="15808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64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rect b="b" l="l" r="r" t="t"/>
                <a:pathLst>
                  <a:path extrusionOk="0" h="14617" w="16511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64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rect b="b" l="l" r="r" t="t"/>
                <a:pathLst>
                  <a:path extrusionOk="0" h="9345" w="10213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64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rect b="b" l="l" r="r" t="t"/>
                <a:pathLst>
                  <a:path extrusionOk="0" h="9945" w="10924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64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rect b="b" l="l" r="r" t="t"/>
                <a:pathLst>
                  <a:path extrusionOk="0" h="12769" w="6062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64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rect b="b" l="l" r="r" t="t"/>
                <a:pathLst>
                  <a:path extrusionOk="0" h="13371" w="6591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64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rect b="b" l="l" r="r" t="t"/>
                <a:pathLst>
                  <a:path extrusionOk="0" h="9590" w="4552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64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rect b="b" l="l" r="r" t="t"/>
                <a:pathLst>
                  <a:path extrusionOk="0" h="10190" w="5107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64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rect b="b" l="l" r="r" t="t"/>
                <a:pathLst>
                  <a:path extrusionOk="0" h="13032" w="9606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64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rect b="b" l="l" r="r" t="t"/>
                <a:pathLst>
                  <a:path extrusionOk="0" h="13635" w="9881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64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64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rect b="b" l="l" r="r" t="t"/>
                <a:pathLst>
                  <a:path extrusionOk="0" h="13370" w="6591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64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64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rect b="b" l="l" r="r" t="t"/>
                <a:pathLst>
                  <a:path extrusionOk="0" h="13370" w="6592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64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rect b="b" l="l" r="r" t="t"/>
                <a:pathLst>
                  <a:path extrusionOk="0" h="13300" w="9662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64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rect b="b" l="l" r="r" t="t"/>
                <a:pathLst>
                  <a:path extrusionOk="0" h="13903" w="10074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64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rect b="b" l="l" r="r" t="t"/>
                <a:pathLst>
                  <a:path extrusionOk="0" h="9989" w="7256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64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rect b="b" l="l" r="r" t="t"/>
                <a:pathLst>
                  <a:path extrusionOk="0" h="10590" w="7727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64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rect b="b" l="l" r="r" t="t"/>
                <a:pathLst>
                  <a:path extrusionOk="0" h="11445" w="12005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64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rect b="b" l="l" r="r" t="t"/>
                <a:pathLst>
                  <a:path extrusionOk="0" h="12047" w="12193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64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64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rect b="b" l="l" r="r" t="t"/>
                <a:pathLst>
                  <a:path extrusionOk="0" h="13903" w="10075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64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64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rect b="b" l="l" r="r" t="t"/>
                <a:pathLst>
                  <a:path extrusionOk="0" h="13902" w="10074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64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rect b="b" l="l" r="r" t="t"/>
                <a:pathLst>
                  <a:path extrusionOk="0" h="49296" w="68106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64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rect b="b" l="l" r="r" t="t"/>
                <a:pathLst>
                  <a:path extrusionOk="0" h="49898" w="68746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0" name="Google Shape;1400;p64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1401" name="Google Shape;1401;p64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1402" name="Google Shape;1402;p64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64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64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rect b="b" l="l" r="r" t="t"/>
                  <a:pathLst>
                    <a:path extrusionOk="0" h="603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64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rect b="b" l="l" r="r" t="t"/>
                  <a:pathLst>
                    <a:path extrusionOk="0" h="603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64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64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rect b="b" l="l" r="r" t="t"/>
                  <a:pathLst>
                    <a:path extrusionOk="0" h="603" w="16829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64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rect b="b" l="l" r="r" t="t"/>
                  <a:pathLst>
                    <a:path extrusionOk="0" h="603" w="12182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64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64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64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64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rect b="b" l="l" r="r" t="t"/>
                  <a:pathLst>
                    <a:path extrusionOk="0" h="602" w="18855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64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rect b="b" l="l" r="r" t="t"/>
                  <a:pathLst>
                    <a:path extrusionOk="0" h="602" w="697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64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rect b="b" l="l" r="r" t="t"/>
                  <a:pathLst>
                    <a:path extrusionOk="0" h="601" w="3801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64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rect b="b" l="l" r="r" t="t"/>
                  <a:pathLst>
                    <a:path extrusionOk="0" h="601" w="6985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64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rect b="b" l="l" r="r" t="t"/>
                  <a:pathLst>
                    <a:path extrusionOk="0" h="601" w="15367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64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rect b="b" l="l" r="r" t="t"/>
                  <a:pathLst>
                    <a:path extrusionOk="0" h="602" w="16829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64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64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64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64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64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64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rect b="b" l="l" r="r" t="t"/>
                  <a:pathLst>
                    <a:path extrusionOk="0" h="602" w="12183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64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64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64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64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64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64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64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64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32" name="Google Shape;1432;p64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rect b="b" l="l" r="r" t="t"/>
                <a:pathLst>
                  <a:path extrusionOk="0" h="49115" w="26864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33" name="Google Shape;1433;p64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1434" name="Google Shape;1434;p64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rect b="b" l="l" r="r" t="t"/>
                  <a:pathLst>
                    <a:path extrusionOk="0" h="17609" w="5836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64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rect b="b" l="l" r="r" t="t"/>
                  <a:pathLst>
                    <a:path extrusionOk="0" h="3555" w="3694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64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rect b="b" l="l" r="r" t="t"/>
                  <a:pathLst>
                    <a:path extrusionOk="0" h="4157" w="4155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64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8" name="Google Shape;1438;p64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9" name="Google Shape;1439;p64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rect b="b" l="l" r="r" t="t"/>
                  <a:pathLst>
                    <a:path extrusionOk="0" h="3555" w="3556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64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rect b="b" l="l" r="r" t="t"/>
                  <a:pathLst>
                    <a:path extrusionOk="0" h="4154" w="4156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64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64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rect b="b" l="l" r="r" t="t"/>
                  <a:pathLst>
                    <a:path extrusionOk="0" h="4155" w="4157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64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64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64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64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47" name="Google Shape;1447;p64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1448" name="Google Shape;1448;p64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rect b="b" l="l" r="r" t="t"/>
                  <a:pathLst>
                    <a:path extrusionOk="0" h="3618" w="5892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64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rect b="b" l="l" r="r" t="t"/>
                  <a:pathLst>
                    <a:path extrusionOk="0" h="36079" w="31327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64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rect b="b" l="l" r="r" t="t"/>
                  <a:pathLst>
                    <a:path extrusionOk="0" h="24011" w="20876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64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rect b="b" l="l" r="r" t="t"/>
                  <a:pathLst>
                    <a:path extrusionOk="0" h="13772" w="602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64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rect b="b" l="l" r="r" t="t"/>
                  <a:pathLst>
                    <a:path extrusionOk="0" h="5185" w="5185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64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64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rect b="b" l="l" r="r" t="t"/>
                  <a:pathLst>
                    <a:path extrusionOk="0" h="13785" w="609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64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rect b="b" l="l" r="r" t="t"/>
                  <a:pathLst>
                    <a:path extrusionOk="0" h="5185" w="5388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64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64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rect b="b" l="l" r="r" t="t"/>
                  <a:pathLst>
                    <a:path extrusionOk="0" h="3619" w="5896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64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rect b="b" l="l" r="r" t="t"/>
                  <a:pathLst>
                    <a:path extrusionOk="0" h="6454" w="20503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64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rect b="b" l="l" r="r" t="t"/>
                  <a:pathLst>
                    <a:path extrusionOk="0" h="12401" w="61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60" name="Google Shape;1460;p64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1461" name="Google Shape;1461;p64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64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rect b="b" l="l" r="r" t="t"/>
                  <a:pathLst>
                    <a:path extrusionOk="0" h="603" w="15091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64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64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rect b="b" l="l" r="r" t="t"/>
                  <a:pathLst>
                    <a:path extrusionOk="0" h="603" w="1884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64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rect b="b" l="l" r="r" t="t"/>
                  <a:pathLst>
                    <a:path extrusionOk="0" h="603" w="6971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64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64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64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64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64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64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64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64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64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rect b="b" l="l" r="r" t="t"/>
                  <a:pathLst>
                    <a:path extrusionOk="0" h="601" w="18841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64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rect b="b" l="l" r="r" t="t"/>
                  <a:pathLst>
                    <a:path extrusionOk="0" h="601" w="6971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64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64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64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64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64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64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64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64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64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rect b="b" l="l" r="r" t="t"/>
                  <a:pathLst>
                    <a:path extrusionOk="0" h="602" w="1884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5" name="Google Shape;1485;p64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rect b="b" l="l" r="r" t="t"/>
                  <a:pathLst>
                    <a:path extrusionOk="0" h="602" w="6971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6" name="Google Shape;1486;p64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rect b="b" l="l" r="r" t="t"/>
                  <a:pathLst>
                    <a:path extrusionOk="0" h="602" w="3787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7" name="Google Shape;1487;p64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8" name="Google Shape;1488;p64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9" name="Google Shape;1489;p64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0" name="Google Shape;1490;p64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1" name="Google Shape;1491;p64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2" name="Google Shape;1492;p64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3" name="Google Shape;1493;p64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65"/>
          <p:cNvSpPr txBox="1"/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cuánticos</a:t>
            </a:r>
            <a:endParaRPr/>
          </a:p>
        </p:txBody>
      </p:sp>
      <p:sp>
        <p:nvSpPr>
          <p:cNvPr id="1499" name="Google Shape;1499;p65"/>
          <p:cNvSpPr txBox="1"/>
          <p:nvPr>
            <p:ph idx="1" type="subTitle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Pongamos a trabajar los qubits y las compuertas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65"/>
          <p:cNvSpPr txBox="1"/>
          <p:nvPr>
            <p:ph idx="2" type="title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01" name="Google Shape;1501;p65"/>
          <p:cNvSpPr/>
          <p:nvPr/>
        </p:nvSpPr>
        <p:spPr>
          <a:xfrm>
            <a:off x="4739224" y="1052738"/>
            <a:ext cx="4095854" cy="3393683"/>
          </a:xfrm>
          <a:custGeom>
            <a:rect b="b" l="l" r="r" t="t"/>
            <a:pathLst>
              <a:path extrusionOk="0" h="172509" w="208202">
                <a:moveTo>
                  <a:pt x="90297" y="0"/>
                </a:moveTo>
                <a:cubicBezTo>
                  <a:pt x="60081" y="0"/>
                  <a:pt x="29711" y="6469"/>
                  <a:pt x="13646" y="23022"/>
                </a:cubicBezTo>
                <a:cubicBezTo>
                  <a:pt x="13646" y="23022"/>
                  <a:pt x="3033" y="29085"/>
                  <a:pt x="1517" y="44245"/>
                </a:cubicBezTo>
                <a:cubicBezTo>
                  <a:pt x="1" y="59406"/>
                  <a:pt x="16677" y="80631"/>
                  <a:pt x="19204" y="99833"/>
                </a:cubicBezTo>
                <a:cubicBezTo>
                  <a:pt x="21730" y="119036"/>
                  <a:pt x="1517" y="123584"/>
                  <a:pt x="9603" y="147841"/>
                </a:cubicBezTo>
                <a:cubicBezTo>
                  <a:pt x="15216" y="164681"/>
                  <a:pt x="37392" y="172509"/>
                  <a:pt x="58037" y="172509"/>
                </a:cubicBezTo>
                <a:cubicBezTo>
                  <a:pt x="67129" y="172509"/>
                  <a:pt x="75924" y="170991"/>
                  <a:pt x="82877" y="168055"/>
                </a:cubicBezTo>
                <a:cubicBezTo>
                  <a:pt x="105618" y="158453"/>
                  <a:pt x="116230" y="134197"/>
                  <a:pt x="150088" y="134197"/>
                </a:cubicBezTo>
                <a:cubicBezTo>
                  <a:pt x="183946" y="134197"/>
                  <a:pt x="208202" y="118531"/>
                  <a:pt x="206181" y="83662"/>
                </a:cubicBezTo>
                <a:cubicBezTo>
                  <a:pt x="204160" y="48794"/>
                  <a:pt x="196580" y="38181"/>
                  <a:pt x="169290" y="17967"/>
                </a:cubicBezTo>
                <a:cubicBezTo>
                  <a:pt x="155147" y="7490"/>
                  <a:pt x="122811" y="0"/>
                  <a:pt x="902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65"/>
          <p:cNvSpPr/>
          <p:nvPr/>
        </p:nvSpPr>
        <p:spPr>
          <a:xfrm rot="-1697835">
            <a:off x="5597115" y="1517704"/>
            <a:ext cx="2219039" cy="2108090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560300" y="30882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Mecánica Cuántica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4734825" y="1085775"/>
            <a:ext cx="3829500" cy="3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También llamada Física Cuántica, permite describir el comportamiento de los objetos extremadamente pequeños (átomos, electrones, protones y más).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Desafortunadamente, las teóricas de la Física Clásica no siempre cumplen en el terreno de la cuántica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5" y="1035075"/>
            <a:ext cx="42862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6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Cuánticos</a:t>
            </a:r>
            <a:endParaRPr/>
          </a:p>
        </p:txBody>
      </p:sp>
      <p:sp>
        <p:nvSpPr>
          <p:cNvPr id="1508" name="Google Shape;1508;p66"/>
          <p:cNvSpPr txBox="1"/>
          <p:nvPr>
            <p:ph idx="4294967295" type="body"/>
          </p:nvPr>
        </p:nvSpPr>
        <p:spPr>
          <a:xfrm>
            <a:off x="626625" y="1441500"/>
            <a:ext cx="4491600" cy="22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Muchos de los algoritmos y protocolos operan usando múltiples qubits, no solamente 1.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Cada uno de los qubit </a:t>
            </a:r>
            <a:r>
              <a:rPr lang="en"/>
              <a:t>involucrados</a:t>
            </a:r>
            <a:r>
              <a:rPr lang="en"/>
              <a:t> se puede ver afectado por compuertas que permiten resolver el algoritmo</a:t>
            </a:r>
            <a:endParaRPr/>
          </a:p>
        </p:txBody>
      </p:sp>
      <p:pic>
        <p:nvPicPr>
          <p:cNvPr id="1509" name="Google Shape;15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363" y="0"/>
            <a:ext cx="33686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6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Cuánticos</a:t>
            </a:r>
            <a:endParaRPr/>
          </a:p>
        </p:txBody>
      </p:sp>
      <p:sp>
        <p:nvSpPr>
          <p:cNvPr id="1515" name="Google Shape;1515;p67"/>
          <p:cNvSpPr txBox="1"/>
          <p:nvPr>
            <p:ph idx="4294967295" type="body"/>
          </p:nvPr>
        </p:nvSpPr>
        <p:spPr>
          <a:xfrm>
            <a:off x="626625" y="1441500"/>
            <a:ext cx="3495900" cy="22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Una de las principales </a:t>
            </a:r>
            <a:r>
              <a:rPr lang="en"/>
              <a:t>ventajas</a:t>
            </a:r>
            <a:r>
              <a:rPr lang="en"/>
              <a:t> es la posibilidad de ir operando los qubits de </a:t>
            </a:r>
            <a:r>
              <a:rPr lang="en"/>
              <a:t>manera</a:t>
            </a:r>
            <a:r>
              <a:rPr lang="en"/>
              <a:t> paralela a otros en el mismo circuito.</a:t>
            </a:r>
            <a:endParaRPr/>
          </a:p>
        </p:txBody>
      </p:sp>
      <p:pic>
        <p:nvPicPr>
          <p:cNvPr id="1516" name="Google Shape;1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225" y="1541600"/>
            <a:ext cx="3720975" cy="20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68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Compuerta multiqubit: CX</a:t>
            </a:r>
            <a:endParaRPr/>
          </a:p>
        </p:txBody>
      </p:sp>
      <p:sp>
        <p:nvSpPr>
          <p:cNvPr id="1522" name="Google Shape;1522;p68"/>
          <p:cNvSpPr txBox="1"/>
          <p:nvPr>
            <p:ph idx="3" type="body"/>
          </p:nvPr>
        </p:nvSpPr>
        <p:spPr>
          <a:xfrm>
            <a:off x="724548" y="889400"/>
            <a:ext cx="76338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También conocida como CNOT, es una compuerta de 2 qubit. 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3" name="Google Shape;1523;p68"/>
          <p:cNvSpPr/>
          <p:nvPr/>
        </p:nvSpPr>
        <p:spPr>
          <a:xfrm>
            <a:off x="2097795" y="2050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68"/>
          <p:cNvSpPr/>
          <p:nvPr/>
        </p:nvSpPr>
        <p:spPr>
          <a:xfrm>
            <a:off x="2097795" y="2050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68"/>
          <p:cNvSpPr/>
          <p:nvPr/>
        </p:nvSpPr>
        <p:spPr>
          <a:xfrm>
            <a:off x="2415751" y="2265732"/>
            <a:ext cx="272242" cy="206540"/>
          </a:xfrm>
          <a:custGeom>
            <a:rect b="b" l="l" r="r" t="t"/>
            <a:pathLst>
              <a:path extrusionOk="0" h="28726" w="37864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68"/>
          <p:cNvSpPr/>
          <p:nvPr/>
        </p:nvSpPr>
        <p:spPr>
          <a:xfrm>
            <a:off x="2199447" y="1944399"/>
            <a:ext cx="69707" cy="109173"/>
          </a:xfrm>
          <a:custGeom>
            <a:rect b="b" l="l" r="r" t="t"/>
            <a:pathLst>
              <a:path extrusionOk="0" h="15184" w="9695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7" name="Google Shape;15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939" y="2191700"/>
            <a:ext cx="4850662" cy="1980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68"/>
          <p:cNvSpPr/>
          <p:nvPr/>
        </p:nvSpPr>
        <p:spPr>
          <a:xfrm>
            <a:off x="5721625" y="1889025"/>
            <a:ext cx="1689300" cy="539700"/>
          </a:xfrm>
          <a:prstGeom prst="wedgeRoundRectCallout">
            <a:avLst>
              <a:gd fmla="val -14074" name="adj1"/>
              <a:gd fmla="val 74166" name="adj2"/>
              <a:gd fmla="val 0" name="adj3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 de Control</a:t>
            </a:r>
            <a:endParaRPr/>
          </a:p>
        </p:txBody>
      </p:sp>
      <p:sp>
        <p:nvSpPr>
          <p:cNvPr id="1529" name="Google Shape;1529;p68"/>
          <p:cNvSpPr/>
          <p:nvPr/>
        </p:nvSpPr>
        <p:spPr>
          <a:xfrm>
            <a:off x="5899250" y="4172200"/>
            <a:ext cx="1689300" cy="539700"/>
          </a:xfrm>
          <a:prstGeom prst="wedgeRoundRectCallout">
            <a:avLst>
              <a:gd fmla="val -25334" name="adj1"/>
              <a:gd fmla="val -80211" name="adj2"/>
              <a:gd fmla="val 0" name="adj3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 de Control</a:t>
            </a:r>
            <a:endParaRPr/>
          </a:p>
        </p:txBody>
      </p:sp>
      <p:pic>
        <p:nvPicPr>
          <p:cNvPr id="1530" name="Google Shape;1530;p68"/>
          <p:cNvPicPr preferRelativeResize="0"/>
          <p:nvPr/>
        </p:nvPicPr>
        <p:blipFill rotWithShape="1">
          <a:blip r:embed="rId4">
            <a:alphaModFix/>
          </a:blip>
          <a:srcRect b="0" l="0" r="55496" t="0"/>
          <a:stretch/>
        </p:blipFill>
        <p:spPr>
          <a:xfrm>
            <a:off x="1145375" y="1717275"/>
            <a:ext cx="2061375" cy="157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68"/>
          <p:cNvPicPr preferRelativeResize="0"/>
          <p:nvPr/>
        </p:nvPicPr>
        <p:blipFill rotWithShape="1">
          <a:blip r:embed="rId4">
            <a:alphaModFix/>
          </a:blip>
          <a:srcRect b="22124" l="46227" r="0" t="0"/>
          <a:stretch/>
        </p:blipFill>
        <p:spPr>
          <a:xfrm>
            <a:off x="576876" y="3290700"/>
            <a:ext cx="3198387" cy="15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6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Superposición + CX = Entrelazamiento</a:t>
            </a:r>
            <a:endParaRPr/>
          </a:p>
        </p:txBody>
      </p:sp>
      <p:sp>
        <p:nvSpPr>
          <p:cNvPr id="1537" name="Google Shape;1537;p69"/>
          <p:cNvSpPr/>
          <p:nvPr/>
        </p:nvSpPr>
        <p:spPr>
          <a:xfrm>
            <a:off x="2097795" y="2050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69"/>
          <p:cNvSpPr/>
          <p:nvPr/>
        </p:nvSpPr>
        <p:spPr>
          <a:xfrm>
            <a:off x="2097795" y="2050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69"/>
          <p:cNvSpPr/>
          <p:nvPr/>
        </p:nvSpPr>
        <p:spPr>
          <a:xfrm>
            <a:off x="2415751" y="2265732"/>
            <a:ext cx="272242" cy="206540"/>
          </a:xfrm>
          <a:custGeom>
            <a:rect b="b" l="l" r="r" t="t"/>
            <a:pathLst>
              <a:path extrusionOk="0" h="28726" w="37864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69"/>
          <p:cNvSpPr/>
          <p:nvPr/>
        </p:nvSpPr>
        <p:spPr>
          <a:xfrm>
            <a:off x="2199447" y="1944399"/>
            <a:ext cx="69707" cy="109173"/>
          </a:xfrm>
          <a:custGeom>
            <a:rect b="b" l="l" r="r" t="t"/>
            <a:pathLst>
              <a:path extrusionOk="0" h="15184" w="9695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1" name="Google Shape;15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00" y="1704397"/>
            <a:ext cx="3197876" cy="236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301" y="1358925"/>
            <a:ext cx="45434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70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¡Manos 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/>
              <a:t>a la práctica!</a:t>
            </a:r>
            <a:endParaRPr b="1" sz="4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70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70"/>
          <p:cNvSpPr/>
          <p:nvPr/>
        </p:nvSpPr>
        <p:spPr>
          <a:xfrm>
            <a:off x="4476760" y="734371"/>
            <a:ext cx="4039167" cy="3891256"/>
          </a:xfrm>
          <a:custGeom>
            <a:rect b="b" l="l" r="r" t="t"/>
            <a:pathLst>
              <a:path extrusionOk="0" h="197626" w="205138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0" name="Google Shape;1550;p70"/>
          <p:cNvGrpSpPr/>
          <p:nvPr/>
        </p:nvGrpSpPr>
        <p:grpSpPr>
          <a:xfrm>
            <a:off x="4749388" y="610304"/>
            <a:ext cx="3694120" cy="4125705"/>
            <a:chOff x="4749388" y="610304"/>
            <a:chExt cx="3694120" cy="4125705"/>
          </a:xfrm>
        </p:grpSpPr>
        <p:grpSp>
          <p:nvGrpSpPr>
            <p:cNvPr id="1551" name="Google Shape;1551;p70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1552" name="Google Shape;1552;p70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rect b="b" l="l" r="r" t="t"/>
                <a:pathLst>
                  <a:path extrusionOk="0" h="3221" w="8993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70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rect b="b" l="l" r="r" t="t"/>
                <a:pathLst>
                  <a:path extrusionOk="0" h="49166" w="155308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70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rect b="b" l="l" r="r" t="t"/>
                <a:pathLst>
                  <a:path extrusionOk="0" h="40809" w="7617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70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rect b="b" l="l" r="r" t="t"/>
                <a:pathLst>
                  <a:path extrusionOk="0" h="41411" w="76902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70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rect b="b" l="l" r="r" t="t"/>
                <a:pathLst>
                  <a:path extrusionOk="0" h="29512" w="57696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70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rect b="b" l="l" r="r" t="t"/>
                <a:pathLst>
                  <a:path extrusionOk="0" h="30113" w="58431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70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rect b="b" l="l" r="r" t="t"/>
                <a:pathLst>
                  <a:path extrusionOk="0" h="144813" w="143726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70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rect b="b" l="l" r="r" t="t"/>
                <a:pathLst>
                  <a:path extrusionOk="0" h="145415" w="144352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70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70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70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rect b="b" l="l" r="r" t="t"/>
                <a:pathLst>
                  <a:path extrusionOk="0" h="49112" w="80082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70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rect b="b" l="l" r="r" t="t"/>
                <a:pathLst>
                  <a:path extrusionOk="0" h="49712" w="80695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70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rect b="b" l="l" r="r" t="t"/>
                <a:pathLst>
                  <a:path extrusionOk="0" h="36349" w="63095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70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rect b="b" l="l" r="r" t="t"/>
                <a:pathLst>
                  <a:path extrusionOk="0" h="54390" w="43127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70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rect b="b" l="l" r="r" t="t"/>
                <a:pathLst>
                  <a:path extrusionOk="0" h="13941" w="6249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70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rect b="b" l="l" r="r" t="t"/>
                <a:pathLst>
                  <a:path extrusionOk="0" h="22781" w="39756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70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rect b="b" l="l" r="r" t="t"/>
                <a:pathLst>
                  <a:path extrusionOk="0" h="23393" w="39996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70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70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rect b="b" l="l" r="r" t="t"/>
                <a:pathLst>
                  <a:path extrusionOk="0" h="20166" w="14103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70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rect b="b" l="l" r="r" t="t"/>
                <a:pathLst>
                  <a:path extrusionOk="0" h="19564" w="14015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70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rect b="b" l="l" r="r" t="t"/>
                <a:pathLst>
                  <a:path extrusionOk="0" h="35229" w="31453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70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rect b="b" l="l" r="r" t="t"/>
                <a:pathLst>
                  <a:path extrusionOk="0" h="35830" w="32046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70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rect b="b" l="l" r="r" t="t"/>
                <a:pathLst>
                  <a:path extrusionOk="0" h="2739" w="6194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70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rect b="b" l="l" r="r" t="t"/>
                <a:pathLst>
                  <a:path extrusionOk="0" h="8715" w="25161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70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rect b="b" l="l" r="r" t="t"/>
                <a:pathLst>
                  <a:path extrusionOk="0" h="9314" w="25605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70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rect b="b" l="l" r="r" t="t"/>
                <a:pathLst>
                  <a:path extrusionOk="0" h="6343" w="11026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70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rect b="b" l="l" r="r" t="t"/>
                <a:pathLst>
                  <a:path extrusionOk="0" h="5775" w="14037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70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rect b="b" l="l" r="r" t="t"/>
                <a:pathLst>
                  <a:path extrusionOk="0" h="7819" w="4917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70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rect b="b" l="l" r="r" t="t"/>
                <a:pathLst>
                  <a:path extrusionOk="0" h="5475" w="8493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70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rect b="b" l="l" r="r" t="t"/>
                <a:pathLst>
                  <a:path extrusionOk="0" h="3495" w="7185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70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rect b="b" l="l" r="r" t="t"/>
                <a:pathLst>
                  <a:path extrusionOk="0" h="4539" w="10618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70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rect b="b" l="l" r="r" t="t"/>
                <a:pathLst>
                  <a:path extrusionOk="0" h="5141" w="11336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70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rect b="b" l="l" r="r" t="t"/>
                <a:pathLst>
                  <a:path extrusionOk="0" h="2467" w="6167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70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rect b="b" l="l" r="r" t="t"/>
                <a:pathLst>
                  <a:path extrusionOk="0" h="3069" w="6709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70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rect b="b" l="l" r="r" t="t"/>
                <a:pathLst>
                  <a:path extrusionOk="0" h="11883" w="7423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70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rect b="b" l="l" r="r" t="t"/>
                <a:pathLst>
                  <a:path extrusionOk="0" h="12477" w="8016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70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rect b="b" l="l" r="r" t="t"/>
                <a:pathLst>
                  <a:path extrusionOk="0" h="5484" w="9232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70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rect b="b" l="l" r="r" t="t"/>
                <a:pathLst>
                  <a:path extrusionOk="0" h="6086" w="9893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70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rect b="b" l="l" r="r" t="t"/>
                <a:pathLst>
                  <a:path extrusionOk="0" h="2925" w="2671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70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rect b="b" l="l" r="r" t="t"/>
                <a:pathLst>
                  <a:path extrusionOk="0" h="3525" w="319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70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rect b="b" l="l" r="r" t="t"/>
                <a:pathLst>
                  <a:path extrusionOk="0" h="5110" w="3005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70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rect b="b" l="l" r="r" t="t"/>
                <a:pathLst>
                  <a:path extrusionOk="0" h="91393" w="76997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70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rect b="b" l="l" r="r" t="t"/>
                <a:pathLst>
                  <a:path extrusionOk="0" h="91993" w="77683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70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rect b="b" l="l" r="r" t="t"/>
                <a:pathLst>
                  <a:path extrusionOk="0" h="11813" w="18867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70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rect b="b" l="l" r="r" t="t"/>
                <a:pathLst>
                  <a:path extrusionOk="0" h="20525" w="20665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70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rect b="b" l="l" r="r" t="t"/>
                <a:pathLst>
                  <a:path extrusionOk="0" h="21124" w="21312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70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rect b="b" l="l" r="r" t="t"/>
                <a:pathLst>
                  <a:path extrusionOk="0" h="25797" w="20354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70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rect b="b" l="l" r="r" t="t"/>
                <a:pathLst>
                  <a:path extrusionOk="0" h="26396" w="21015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70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rect b="b" l="l" r="r" t="t"/>
                <a:pathLst>
                  <a:path extrusionOk="0" h="21994" w="19969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70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rect b="b" l="l" r="r" t="t"/>
                <a:pathLst>
                  <a:path extrusionOk="0" h="22593" w="20597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70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rect b="b" l="l" r="r" t="t"/>
                <a:pathLst>
                  <a:path extrusionOk="0" h="20335" w="19562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70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rect b="b" l="l" r="r" t="t"/>
                <a:pathLst>
                  <a:path extrusionOk="0" h="20934" w="20145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70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rect b="b" l="l" r="r" t="t"/>
                <a:pathLst>
                  <a:path extrusionOk="0" h="20516" w="19422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70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rect b="b" l="l" r="r" t="t"/>
                <a:pathLst>
                  <a:path extrusionOk="0" h="21117" w="20054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70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rect b="b" l="l" r="r" t="t"/>
                <a:pathLst>
                  <a:path extrusionOk="0" h="9784" w="6494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70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rect b="b" l="l" r="r" t="t"/>
                <a:pathLst>
                  <a:path extrusionOk="0" h="10384" w="7104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70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rect b="b" l="l" r="r" t="t"/>
                <a:pathLst>
                  <a:path extrusionOk="0" h="67391" w="762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70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rect b="b" l="l" r="r" t="t"/>
                <a:pathLst>
                  <a:path extrusionOk="0" h="50073" w="611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70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rect b="b" l="l" r="r" t="t"/>
                <a:pathLst>
                  <a:path extrusionOk="0" h="103154" w="724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70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rect b="b" l="l" r="r" t="t"/>
                <a:pathLst>
                  <a:path extrusionOk="0" h="10704" w="13567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70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rect b="b" l="l" r="r" t="t"/>
                <a:pathLst>
                  <a:path extrusionOk="0" h="11304" w="14276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70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rect b="b" l="l" r="r" t="t"/>
                <a:pathLst>
                  <a:path extrusionOk="0" h="14016" w="15808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70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rect b="b" l="l" r="r" t="t"/>
                <a:pathLst>
                  <a:path extrusionOk="0" h="14617" w="16511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70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rect b="b" l="l" r="r" t="t"/>
                <a:pathLst>
                  <a:path extrusionOk="0" h="9345" w="10213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70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rect b="b" l="l" r="r" t="t"/>
                <a:pathLst>
                  <a:path extrusionOk="0" h="9945" w="10924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70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rect b="b" l="l" r="r" t="t"/>
                <a:pathLst>
                  <a:path extrusionOk="0" h="12769" w="6062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70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rect b="b" l="l" r="r" t="t"/>
                <a:pathLst>
                  <a:path extrusionOk="0" h="13371" w="6591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70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rect b="b" l="l" r="r" t="t"/>
                <a:pathLst>
                  <a:path extrusionOk="0" h="9590" w="4552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70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rect b="b" l="l" r="r" t="t"/>
                <a:pathLst>
                  <a:path extrusionOk="0" h="10190" w="5107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70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rect b="b" l="l" r="r" t="t"/>
                <a:pathLst>
                  <a:path extrusionOk="0" h="13032" w="9606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70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rect b="b" l="l" r="r" t="t"/>
                <a:pathLst>
                  <a:path extrusionOk="0" h="13635" w="9881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70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70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rect b="b" l="l" r="r" t="t"/>
                <a:pathLst>
                  <a:path extrusionOk="0" h="13370" w="6591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70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rect b="b" l="l" r="r" t="t"/>
                <a:pathLst>
                  <a:path extrusionOk="0" h="12770" w="6062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70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rect b="b" l="l" r="r" t="t"/>
                <a:pathLst>
                  <a:path extrusionOk="0" h="13370" w="6592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70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rect b="b" l="l" r="r" t="t"/>
                <a:pathLst>
                  <a:path extrusionOk="0" h="13300" w="9662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70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rect b="b" l="l" r="r" t="t"/>
                <a:pathLst>
                  <a:path extrusionOk="0" h="13903" w="10074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70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rect b="b" l="l" r="r" t="t"/>
                <a:pathLst>
                  <a:path extrusionOk="0" h="9989" w="7256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70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rect b="b" l="l" r="r" t="t"/>
                <a:pathLst>
                  <a:path extrusionOk="0" h="10590" w="7727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70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rect b="b" l="l" r="r" t="t"/>
                <a:pathLst>
                  <a:path extrusionOk="0" h="11445" w="12005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70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rect b="b" l="l" r="r" t="t"/>
                <a:pathLst>
                  <a:path extrusionOk="0" h="12047" w="12193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70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70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rect b="b" l="l" r="r" t="t"/>
                <a:pathLst>
                  <a:path extrusionOk="0" h="13903" w="10075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70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rect b="b" l="l" r="r" t="t"/>
                <a:pathLst>
                  <a:path extrusionOk="0" h="13301" w="9663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70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rect b="b" l="l" r="r" t="t"/>
                <a:pathLst>
                  <a:path extrusionOk="0" h="13902" w="10074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70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rect b="b" l="l" r="r" t="t"/>
                <a:pathLst>
                  <a:path extrusionOk="0" h="49296" w="68106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70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rect b="b" l="l" r="r" t="t"/>
                <a:pathLst>
                  <a:path extrusionOk="0" h="49898" w="68746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9" name="Google Shape;1639;p70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1640" name="Google Shape;1640;p70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1641" name="Google Shape;1641;p70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2" name="Google Shape;1642;p70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3" name="Google Shape;1643;p70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rect b="b" l="l" r="r" t="t"/>
                  <a:pathLst>
                    <a:path extrusionOk="0" h="603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4" name="Google Shape;1644;p70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rect b="b" l="l" r="r" t="t"/>
                  <a:pathLst>
                    <a:path extrusionOk="0" h="603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70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6" name="Google Shape;1646;p70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rect b="b" l="l" r="r" t="t"/>
                  <a:pathLst>
                    <a:path extrusionOk="0" h="603" w="16829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7" name="Google Shape;1647;p70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rect b="b" l="l" r="r" t="t"/>
                  <a:pathLst>
                    <a:path extrusionOk="0" h="603" w="12182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70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9" name="Google Shape;1649;p70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0" name="Google Shape;1650;p70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70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rect b="b" l="l" r="r" t="t"/>
                  <a:pathLst>
                    <a:path extrusionOk="0" h="602" w="18855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2" name="Google Shape;1652;p70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rect b="b" l="l" r="r" t="t"/>
                  <a:pathLst>
                    <a:path extrusionOk="0" h="602" w="697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70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rect b="b" l="l" r="r" t="t"/>
                  <a:pathLst>
                    <a:path extrusionOk="0" h="601" w="3801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70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rect b="b" l="l" r="r" t="t"/>
                  <a:pathLst>
                    <a:path extrusionOk="0" h="601" w="6985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5" name="Google Shape;1655;p70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rect b="b" l="l" r="r" t="t"/>
                  <a:pathLst>
                    <a:path extrusionOk="0" h="601" w="15367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6" name="Google Shape;1656;p70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rect b="b" l="l" r="r" t="t"/>
                  <a:pathLst>
                    <a:path extrusionOk="0" h="602" w="16829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70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70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9" name="Google Shape;1659;p70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70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1" name="Google Shape;1661;p70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2" name="Google Shape;1662;p70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rect b="b" l="l" r="r" t="t"/>
                  <a:pathLst>
                    <a:path extrusionOk="0" h="602" w="12183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3" name="Google Shape;1663;p70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rect b="b" l="l" r="r" t="t"/>
                  <a:pathLst>
                    <a:path extrusionOk="0" h="602" w="755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4" name="Google Shape;1664;p70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rect b="b" l="l" r="r" t="t"/>
                  <a:pathLst>
                    <a:path extrusionOk="0" h="602" w="15078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5" name="Google Shape;1665;p70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rect b="b" l="l" r="r" t="t"/>
                  <a:pathLst>
                    <a:path extrusionOk="0" h="602" w="4366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70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rect b="b" l="l" r="r" t="t"/>
                  <a:pathLst>
                    <a:path extrusionOk="0" h="603" w="18855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70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rect b="b" l="l" r="r" t="t"/>
                  <a:pathLst>
                    <a:path extrusionOk="0" h="603" w="6972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8" name="Google Shape;1668;p70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rect b="b" l="l" r="r" t="t"/>
                  <a:pathLst>
                    <a:path extrusionOk="0" h="602" w="3801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70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rect b="b" l="l" r="r" t="t"/>
                  <a:pathLst>
                    <a:path extrusionOk="0" h="602" w="6985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0" name="Google Shape;1670;p70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71" name="Google Shape;1671;p70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rect b="b" l="l" r="r" t="t"/>
                <a:pathLst>
                  <a:path extrusionOk="0" h="49115" w="26864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72" name="Google Shape;1672;p70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1673" name="Google Shape;1673;p70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rect b="b" l="l" r="r" t="t"/>
                  <a:pathLst>
                    <a:path extrusionOk="0" h="17609" w="5836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4" name="Google Shape;1674;p70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rect b="b" l="l" r="r" t="t"/>
                  <a:pathLst>
                    <a:path extrusionOk="0" h="3555" w="3694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70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rect b="b" l="l" r="r" t="t"/>
                  <a:pathLst>
                    <a:path extrusionOk="0" h="4157" w="4155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6" name="Google Shape;1676;p70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Google Shape;1677;p70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8" name="Google Shape;1678;p70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rect b="b" l="l" r="r" t="t"/>
                  <a:pathLst>
                    <a:path extrusionOk="0" h="3555" w="3556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9" name="Google Shape;1679;p70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rect b="b" l="l" r="r" t="t"/>
                  <a:pathLst>
                    <a:path extrusionOk="0" h="4154" w="4156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0" name="Google Shape;1680;p70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rect b="b" l="l" r="r" t="t"/>
                  <a:pathLst>
                    <a:path extrusionOk="0" h="3556" w="3695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1" name="Google Shape;1681;p70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rect b="b" l="l" r="r" t="t"/>
                  <a:pathLst>
                    <a:path extrusionOk="0" h="4155" w="4157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2" name="Google Shape;1682;p70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3" name="Google Shape;1683;p70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4" name="Google Shape;1684;p70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rect b="b" l="l" r="r" t="t"/>
                  <a:pathLst>
                    <a:path extrusionOk="0" h="3556" w="3554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70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rect b="b" l="l" r="r" t="t"/>
                  <a:pathLst>
                    <a:path extrusionOk="0" h="4156" w="4157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6" name="Google Shape;1686;p70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1687" name="Google Shape;1687;p70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rect b="b" l="l" r="r" t="t"/>
                  <a:pathLst>
                    <a:path extrusionOk="0" h="3618" w="5892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8" name="Google Shape;1688;p70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rect b="b" l="l" r="r" t="t"/>
                  <a:pathLst>
                    <a:path extrusionOk="0" h="36079" w="31327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9" name="Google Shape;1689;p70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rect b="b" l="l" r="r" t="t"/>
                  <a:pathLst>
                    <a:path extrusionOk="0" h="24011" w="20876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0" name="Google Shape;1690;p70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rect b="b" l="l" r="r" t="t"/>
                  <a:pathLst>
                    <a:path extrusionOk="0" h="13772" w="602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1" name="Google Shape;1691;p70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rect b="b" l="l" r="r" t="t"/>
                  <a:pathLst>
                    <a:path extrusionOk="0" h="5185" w="5185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2" name="Google Shape;1692;p70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3" name="Google Shape;1693;p70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rect b="b" l="l" r="r" t="t"/>
                  <a:pathLst>
                    <a:path extrusionOk="0" h="13785" w="609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4" name="Google Shape;1694;p70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rect b="b" l="l" r="r" t="t"/>
                  <a:pathLst>
                    <a:path extrusionOk="0" h="5185" w="5388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5" name="Google Shape;1695;p70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rect b="b" l="l" r="r" t="t"/>
                  <a:pathLst>
                    <a:path extrusionOk="0" h="5786" w="5786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6" name="Google Shape;1696;p70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rect b="b" l="l" r="r" t="t"/>
                  <a:pathLst>
                    <a:path extrusionOk="0" h="3619" w="5896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7" name="Google Shape;1697;p70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rect b="b" l="l" r="r" t="t"/>
                  <a:pathLst>
                    <a:path extrusionOk="0" h="6454" w="20503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8" name="Google Shape;1698;p70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rect b="b" l="l" r="r" t="t"/>
                  <a:pathLst>
                    <a:path extrusionOk="0" h="12401" w="61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9" name="Google Shape;1699;p70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1700" name="Google Shape;1700;p70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1" name="Google Shape;1701;p70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rect b="b" l="l" r="r" t="t"/>
                  <a:pathLst>
                    <a:path extrusionOk="0" h="603" w="15091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2" name="Google Shape;1702;p70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3" name="Google Shape;1703;p70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rect b="b" l="l" r="r" t="t"/>
                  <a:pathLst>
                    <a:path extrusionOk="0" h="603" w="1884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4" name="Google Shape;1704;p70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rect b="b" l="l" r="r" t="t"/>
                  <a:pathLst>
                    <a:path extrusionOk="0" h="603" w="6971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70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70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7" name="Google Shape;1707;p70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8" name="Google Shape;1708;p70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9" name="Google Shape;1709;p70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70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70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70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70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rect b="b" l="l" r="r" t="t"/>
                  <a:pathLst>
                    <a:path extrusionOk="0" h="601" w="18841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70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rect b="b" l="l" r="r" t="t"/>
                  <a:pathLst>
                    <a:path extrusionOk="0" h="601" w="6971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70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rect b="b" l="l" r="r" t="t"/>
                  <a:pathLst>
                    <a:path extrusionOk="0" h="603" w="3787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70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7" name="Google Shape;1717;p70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rect b="b" l="l" r="r" t="t"/>
                  <a:pathLst>
                    <a:path extrusionOk="0" h="603" w="15367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p70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70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70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70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70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3" name="Google Shape;1723;p70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rect b="b" l="l" r="r" t="t"/>
                  <a:pathLst>
                    <a:path extrusionOk="0" h="602" w="1884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4" name="Google Shape;1724;p70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rect b="b" l="l" r="r" t="t"/>
                  <a:pathLst>
                    <a:path extrusionOk="0" h="602" w="6971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70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rect b="b" l="l" r="r" t="t"/>
                  <a:pathLst>
                    <a:path extrusionOk="0" h="602" w="3787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70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rect b="b" l="l" r="r" t="t"/>
                  <a:pathLst>
                    <a:path extrusionOk="0" h="602" w="6958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7" name="Google Shape;1727;p70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rect b="b" l="l" r="r" t="t"/>
                  <a:pathLst>
                    <a:path extrusionOk="0" h="602" w="15367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8" name="Google Shape;1728;p70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rect b="b" l="l" r="r" t="t"/>
                  <a:pathLst>
                    <a:path extrusionOk="0" h="602" w="16815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70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rect b="b" l="l" r="r" t="t"/>
                  <a:pathLst>
                    <a:path extrusionOk="0" h="602" w="12182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70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rect b="b" l="l" r="r" t="t"/>
                  <a:pathLst>
                    <a:path extrusionOk="0" h="602" w="7537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70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rect b="b" l="l" r="r" t="t"/>
                  <a:pathLst>
                    <a:path extrusionOk="0" h="602" w="15091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70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rect b="b" l="l" r="r" t="t"/>
                  <a:pathLst>
                    <a:path extrusionOk="0" h="602" w="4353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71"/>
          <p:cNvSpPr txBox="1"/>
          <p:nvPr>
            <p:ph idx="2" type="body"/>
          </p:nvPr>
        </p:nvSpPr>
        <p:spPr>
          <a:xfrm>
            <a:off x="832022" y="1335775"/>
            <a:ext cx="75894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Carrel, M., Garrison, D. &amp; Dukatz, C. (2017).  </a:t>
            </a:r>
            <a:r>
              <a:rPr i="1" lang="en"/>
              <a:t>Quantum Computing: From Theoretical to Tangible</a:t>
            </a:r>
            <a:r>
              <a:rPr lang="en"/>
              <a:t>. Accenture. https://accntu.re/3TxsQHi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Committed to improving the state of the world (2020). </a:t>
            </a:r>
            <a:r>
              <a:rPr i="1" lang="en"/>
              <a:t>Global Future Council on Quantum Computing Frequently Asked Questions</a:t>
            </a:r>
            <a:r>
              <a:rPr lang="en"/>
              <a:t>. Wold economic forum. https://bit.ly/3MEg6fK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Coyle, B., Henderson, Chan, J. Kumar, N., Paini, M. &amp; Kashefi, E. (2021).</a:t>
            </a:r>
            <a:r>
              <a:rPr i="1" lang="en"/>
              <a:t> Quantum versus classical generative modeling in finance. </a:t>
            </a:r>
            <a:r>
              <a:rPr lang="en"/>
              <a:t>Quantum Sci. Technol 6(2021). https://bit.ly/3Da5GBv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IBM (s/f).</a:t>
            </a:r>
            <a:r>
              <a:rPr i="1" lang="en"/>
              <a:t> Learn Quantum Computation using Qiskit.</a:t>
            </a:r>
            <a:r>
              <a:rPr lang="en"/>
              <a:t> Qiskit IBM. https://qiskit.org/textbook/preface.html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McMahon, D. (2008). </a:t>
            </a:r>
            <a:r>
              <a:rPr i="1" lang="en"/>
              <a:t>Quantum Computing Explained</a:t>
            </a:r>
            <a:r>
              <a:rPr lang="en"/>
              <a:t>. (1a Ed). Wiley-IEEE Computer Society Pr. ISBN-10‏:‎ 0470096993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Qubit x Qubit (2022). I</a:t>
            </a:r>
            <a:r>
              <a:rPr i="1" lang="en"/>
              <a:t>ntroduction to Quantum Computing. </a:t>
            </a:r>
            <a:r>
              <a:rPr lang="en"/>
              <a:t>Qubit x Qubit. https://www.qubitbyqubit.org/</a:t>
            </a:r>
            <a:endParaRPr/>
          </a:p>
        </p:txBody>
      </p:sp>
      <p:sp>
        <p:nvSpPr>
          <p:cNvPr id="1738" name="Google Shape;1738;p71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Fuentes de Consulta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72"/>
          <p:cNvSpPr txBox="1"/>
          <p:nvPr>
            <p:ph type="title"/>
          </p:nvPr>
        </p:nvSpPr>
        <p:spPr>
          <a:xfrm>
            <a:off x="671150" y="-101475"/>
            <a:ext cx="39675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/>
          </a:p>
        </p:txBody>
      </p:sp>
      <p:sp>
        <p:nvSpPr>
          <p:cNvPr id="1744" name="Google Shape;1744;p72"/>
          <p:cNvSpPr txBox="1"/>
          <p:nvPr>
            <p:ph idx="1" type="subTitle"/>
          </p:nvPr>
        </p:nvSpPr>
        <p:spPr>
          <a:xfrm>
            <a:off x="671150" y="1450900"/>
            <a:ext cx="37428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¿Tienes alguna duda?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Luis Andrade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landradeg2022@cic.ipn.mx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@Luis1827 - Telegram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5" name="Google Shape;1745;p72"/>
          <p:cNvGrpSpPr/>
          <p:nvPr/>
        </p:nvGrpSpPr>
        <p:grpSpPr>
          <a:xfrm>
            <a:off x="4145472" y="469010"/>
            <a:ext cx="4817241" cy="4537480"/>
            <a:chOff x="1029100" y="238125"/>
            <a:chExt cx="5561350" cy="5238375"/>
          </a:xfrm>
        </p:grpSpPr>
        <p:sp>
          <p:nvSpPr>
            <p:cNvPr id="1746" name="Google Shape;1746;p72"/>
            <p:cNvSpPr/>
            <p:nvPr/>
          </p:nvSpPr>
          <p:spPr>
            <a:xfrm>
              <a:off x="1203150" y="238125"/>
              <a:ext cx="5105375" cy="4600950"/>
            </a:xfrm>
            <a:custGeom>
              <a:rect b="b" l="l" r="r" t="t"/>
              <a:pathLst>
                <a:path extrusionOk="0" h="184038" w="204215">
                  <a:moveTo>
                    <a:pt x="127773" y="0"/>
                  </a:moveTo>
                  <a:cubicBezTo>
                    <a:pt x="115838" y="0"/>
                    <a:pt x="104035" y="4096"/>
                    <a:pt x="94139" y="11670"/>
                  </a:cubicBezTo>
                  <a:cubicBezTo>
                    <a:pt x="71799" y="28768"/>
                    <a:pt x="55542" y="52089"/>
                    <a:pt x="31096" y="66905"/>
                  </a:cubicBezTo>
                  <a:cubicBezTo>
                    <a:pt x="10686" y="79276"/>
                    <a:pt x="0" y="99258"/>
                    <a:pt x="6866" y="127499"/>
                  </a:cubicBezTo>
                  <a:cubicBezTo>
                    <a:pt x="13351" y="154179"/>
                    <a:pt x="34162" y="170340"/>
                    <a:pt x="57584" y="170340"/>
                  </a:cubicBezTo>
                  <a:cubicBezTo>
                    <a:pt x="58955" y="170340"/>
                    <a:pt x="60334" y="170284"/>
                    <a:pt x="61720" y="170172"/>
                  </a:cubicBezTo>
                  <a:cubicBezTo>
                    <a:pt x="66115" y="169818"/>
                    <a:pt x="70552" y="169618"/>
                    <a:pt x="74987" y="169618"/>
                  </a:cubicBezTo>
                  <a:cubicBezTo>
                    <a:pt x="91592" y="169618"/>
                    <a:pt x="108166" y="172420"/>
                    <a:pt x="122391" y="180407"/>
                  </a:cubicBezTo>
                  <a:cubicBezTo>
                    <a:pt x="126702" y="182827"/>
                    <a:pt x="131899" y="184038"/>
                    <a:pt x="137650" y="184038"/>
                  </a:cubicBezTo>
                  <a:cubicBezTo>
                    <a:pt x="153382" y="184038"/>
                    <a:pt x="173260" y="174983"/>
                    <a:pt x="190501" y="156881"/>
                  </a:cubicBezTo>
                  <a:cubicBezTo>
                    <a:pt x="204215" y="142485"/>
                    <a:pt x="202887" y="124179"/>
                    <a:pt x="198418" y="107062"/>
                  </a:cubicBezTo>
                  <a:cubicBezTo>
                    <a:pt x="195664" y="96511"/>
                    <a:pt x="193866" y="85702"/>
                    <a:pt x="191728" y="74983"/>
                  </a:cubicBezTo>
                  <a:cubicBezTo>
                    <a:pt x="190221" y="67429"/>
                    <a:pt x="188545" y="59919"/>
                    <a:pt x="186244" y="52574"/>
                  </a:cubicBezTo>
                  <a:cubicBezTo>
                    <a:pt x="179565" y="31252"/>
                    <a:pt x="166268" y="9678"/>
                    <a:pt x="143434" y="2426"/>
                  </a:cubicBezTo>
                  <a:cubicBezTo>
                    <a:pt x="138288" y="791"/>
                    <a:pt x="133018" y="0"/>
                    <a:pt x="127773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2"/>
            <p:cNvSpPr/>
            <p:nvPr/>
          </p:nvSpPr>
          <p:spPr>
            <a:xfrm>
              <a:off x="1029100" y="5310750"/>
              <a:ext cx="5561350" cy="165750"/>
            </a:xfrm>
            <a:custGeom>
              <a:rect b="b" l="l" r="r" t="t"/>
              <a:pathLst>
                <a:path extrusionOk="0" h="6630" w="222454">
                  <a:moveTo>
                    <a:pt x="111226" y="1"/>
                  </a:moveTo>
                  <a:cubicBezTo>
                    <a:pt x="49798" y="1"/>
                    <a:pt x="0" y="1485"/>
                    <a:pt x="0" y="3315"/>
                  </a:cubicBezTo>
                  <a:cubicBezTo>
                    <a:pt x="0" y="5145"/>
                    <a:pt x="49798" y="6629"/>
                    <a:pt x="111226" y="6629"/>
                  </a:cubicBezTo>
                  <a:cubicBezTo>
                    <a:pt x="172655" y="6629"/>
                    <a:pt x="222453" y="5145"/>
                    <a:pt x="222453" y="3315"/>
                  </a:cubicBezTo>
                  <a:cubicBezTo>
                    <a:pt x="222453" y="1485"/>
                    <a:pt x="172655" y="1"/>
                    <a:pt x="111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2"/>
            <p:cNvSpPr/>
            <p:nvPr/>
          </p:nvSpPr>
          <p:spPr>
            <a:xfrm>
              <a:off x="2571825" y="970075"/>
              <a:ext cx="2459525" cy="4432625"/>
            </a:xfrm>
            <a:custGeom>
              <a:rect b="b" l="l" r="r" t="t"/>
              <a:pathLst>
                <a:path extrusionOk="0" h="177305" w="98381">
                  <a:moveTo>
                    <a:pt x="4182" y="1"/>
                  </a:moveTo>
                  <a:cubicBezTo>
                    <a:pt x="1873" y="1"/>
                    <a:pt x="1" y="1873"/>
                    <a:pt x="1" y="4183"/>
                  </a:cubicBezTo>
                  <a:lnTo>
                    <a:pt x="1" y="172763"/>
                  </a:lnTo>
                  <a:cubicBezTo>
                    <a:pt x="1" y="175271"/>
                    <a:pt x="2034" y="177304"/>
                    <a:pt x="4542" y="177304"/>
                  </a:cubicBezTo>
                  <a:lnTo>
                    <a:pt x="93800" y="177304"/>
                  </a:lnTo>
                  <a:cubicBezTo>
                    <a:pt x="96330" y="177304"/>
                    <a:pt x="98380" y="175253"/>
                    <a:pt x="98380" y="172723"/>
                  </a:cubicBezTo>
                  <a:lnTo>
                    <a:pt x="98380" y="4607"/>
                  </a:lnTo>
                  <a:cubicBezTo>
                    <a:pt x="98380" y="2063"/>
                    <a:pt x="96318" y="1"/>
                    <a:pt x="93775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2"/>
            <p:cNvSpPr/>
            <p:nvPr/>
          </p:nvSpPr>
          <p:spPr>
            <a:xfrm>
              <a:off x="2564500" y="962775"/>
              <a:ext cx="2474175" cy="4447250"/>
            </a:xfrm>
            <a:custGeom>
              <a:rect b="b" l="l" r="r" t="t"/>
              <a:pathLst>
                <a:path extrusionOk="0" h="177890" w="98967">
                  <a:moveTo>
                    <a:pt x="94720" y="586"/>
                  </a:moveTo>
                  <a:cubicBezTo>
                    <a:pt x="96739" y="586"/>
                    <a:pt x="98381" y="2228"/>
                    <a:pt x="98381" y="4246"/>
                  </a:cubicBezTo>
                  <a:lnTo>
                    <a:pt x="98381" y="173643"/>
                  </a:lnTo>
                  <a:cubicBezTo>
                    <a:pt x="98381" y="175662"/>
                    <a:pt x="96739" y="177304"/>
                    <a:pt x="94720" y="177304"/>
                  </a:cubicBezTo>
                  <a:lnTo>
                    <a:pt x="4247" y="177304"/>
                  </a:lnTo>
                  <a:cubicBezTo>
                    <a:pt x="2228" y="177304"/>
                    <a:pt x="586" y="175662"/>
                    <a:pt x="586" y="173643"/>
                  </a:cubicBezTo>
                  <a:lnTo>
                    <a:pt x="586" y="4246"/>
                  </a:lnTo>
                  <a:cubicBezTo>
                    <a:pt x="586" y="2228"/>
                    <a:pt x="2228" y="586"/>
                    <a:pt x="4247" y="586"/>
                  </a:cubicBezTo>
                  <a:close/>
                  <a:moveTo>
                    <a:pt x="4246" y="1"/>
                  </a:moveTo>
                  <a:cubicBezTo>
                    <a:pt x="1905" y="1"/>
                    <a:pt x="0" y="1905"/>
                    <a:pt x="0" y="4246"/>
                  </a:cubicBezTo>
                  <a:lnTo>
                    <a:pt x="0" y="173643"/>
                  </a:lnTo>
                  <a:cubicBezTo>
                    <a:pt x="0" y="175985"/>
                    <a:pt x="1905" y="177890"/>
                    <a:pt x="4247" y="177890"/>
                  </a:cubicBezTo>
                  <a:lnTo>
                    <a:pt x="94720" y="177890"/>
                  </a:lnTo>
                  <a:cubicBezTo>
                    <a:pt x="97062" y="177890"/>
                    <a:pt x="98966" y="175985"/>
                    <a:pt x="98966" y="173643"/>
                  </a:cubicBezTo>
                  <a:lnTo>
                    <a:pt x="98966" y="4246"/>
                  </a:lnTo>
                  <a:cubicBezTo>
                    <a:pt x="98966" y="1905"/>
                    <a:pt x="97061" y="1"/>
                    <a:pt x="9472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72"/>
            <p:cNvSpPr/>
            <p:nvPr/>
          </p:nvSpPr>
          <p:spPr>
            <a:xfrm>
              <a:off x="3634025" y="1172050"/>
              <a:ext cx="369025" cy="62825"/>
            </a:xfrm>
            <a:custGeom>
              <a:rect b="b" l="l" r="r" t="t"/>
              <a:pathLst>
                <a:path extrusionOk="0" h="2513" w="14761">
                  <a:moveTo>
                    <a:pt x="1256" y="1"/>
                  </a:moveTo>
                  <a:cubicBezTo>
                    <a:pt x="562" y="1"/>
                    <a:pt x="0" y="563"/>
                    <a:pt x="0" y="1257"/>
                  </a:cubicBezTo>
                  <a:cubicBezTo>
                    <a:pt x="0" y="1951"/>
                    <a:pt x="562" y="2513"/>
                    <a:pt x="1256" y="2513"/>
                  </a:cubicBezTo>
                  <a:lnTo>
                    <a:pt x="13503" y="2513"/>
                  </a:lnTo>
                  <a:cubicBezTo>
                    <a:pt x="14197" y="2513"/>
                    <a:pt x="14760" y="1951"/>
                    <a:pt x="14760" y="1257"/>
                  </a:cubicBezTo>
                  <a:cubicBezTo>
                    <a:pt x="14760" y="563"/>
                    <a:pt x="14197" y="1"/>
                    <a:pt x="13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2"/>
            <p:cNvSpPr/>
            <p:nvPr/>
          </p:nvSpPr>
          <p:spPr>
            <a:xfrm>
              <a:off x="2727250" y="1238500"/>
              <a:ext cx="2148675" cy="3767975"/>
            </a:xfrm>
            <a:custGeom>
              <a:rect b="b" l="l" r="r" t="t"/>
              <a:pathLst>
                <a:path extrusionOk="0" h="150719" w="85947">
                  <a:moveTo>
                    <a:pt x="0" y="0"/>
                  </a:moveTo>
                  <a:lnTo>
                    <a:pt x="0" y="150718"/>
                  </a:lnTo>
                  <a:lnTo>
                    <a:pt x="85946" y="150718"/>
                  </a:lnTo>
                  <a:lnTo>
                    <a:pt x="85946" y="0"/>
                  </a:lnTo>
                  <a:lnTo>
                    <a:pt x="66471" y="0"/>
                  </a:lnTo>
                  <a:lnTo>
                    <a:pt x="64400" y="1819"/>
                  </a:lnTo>
                  <a:cubicBezTo>
                    <a:pt x="63586" y="2535"/>
                    <a:pt x="62539" y="2929"/>
                    <a:pt x="61456" y="2929"/>
                  </a:cubicBezTo>
                  <a:lnTo>
                    <a:pt x="25512" y="2929"/>
                  </a:lnTo>
                  <a:cubicBezTo>
                    <a:pt x="24472" y="2929"/>
                    <a:pt x="23465" y="2566"/>
                    <a:pt x="22664" y="1901"/>
                  </a:cubicBezTo>
                  <a:lnTo>
                    <a:pt x="20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2"/>
            <p:cNvSpPr/>
            <p:nvPr/>
          </p:nvSpPr>
          <p:spPr>
            <a:xfrm>
              <a:off x="2720350" y="1231600"/>
              <a:ext cx="2162475" cy="3781750"/>
            </a:xfrm>
            <a:custGeom>
              <a:rect b="b" l="l" r="r" t="t"/>
              <a:pathLst>
                <a:path extrusionOk="0" h="151270" w="86499">
                  <a:moveTo>
                    <a:pt x="85947" y="551"/>
                  </a:moveTo>
                  <a:lnTo>
                    <a:pt x="85947" y="150720"/>
                  </a:lnTo>
                  <a:lnTo>
                    <a:pt x="552" y="150720"/>
                  </a:lnTo>
                  <a:lnTo>
                    <a:pt x="552" y="551"/>
                  </a:lnTo>
                  <a:lnTo>
                    <a:pt x="20548" y="551"/>
                  </a:lnTo>
                  <a:lnTo>
                    <a:pt x="22764" y="2390"/>
                  </a:lnTo>
                  <a:cubicBezTo>
                    <a:pt x="23615" y="3094"/>
                    <a:pt x="24684" y="3480"/>
                    <a:pt x="25789" y="3481"/>
                  </a:cubicBezTo>
                  <a:lnTo>
                    <a:pt x="61732" y="3481"/>
                  </a:lnTo>
                  <a:cubicBezTo>
                    <a:pt x="62883" y="3481"/>
                    <a:pt x="63994" y="3062"/>
                    <a:pt x="64858" y="2303"/>
                  </a:cubicBezTo>
                  <a:lnTo>
                    <a:pt x="66851" y="551"/>
                  </a:lnTo>
                  <a:close/>
                  <a:moveTo>
                    <a:pt x="276" y="1"/>
                  </a:moveTo>
                  <a:cubicBezTo>
                    <a:pt x="124" y="1"/>
                    <a:pt x="1" y="124"/>
                    <a:pt x="2" y="276"/>
                  </a:cubicBezTo>
                  <a:lnTo>
                    <a:pt x="2" y="150996"/>
                  </a:lnTo>
                  <a:cubicBezTo>
                    <a:pt x="2" y="151147"/>
                    <a:pt x="124" y="151270"/>
                    <a:pt x="276" y="151270"/>
                  </a:cubicBezTo>
                  <a:lnTo>
                    <a:pt x="86222" y="151270"/>
                  </a:lnTo>
                  <a:cubicBezTo>
                    <a:pt x="86375" y="151270"/>
                    <a:pt x="86497" y="151147"/>
                    <a:pt x="86498" y="150996"/>
                  </a:cubicBezTo>
                  <a:lnTo>
                    <a:pt x="86498" y="276"/>
                  </a:lnTo>
                  <a:cubicBezTo>
                    <a:pt x="86497" y="124"/>
                    <a:pt x="86375" y="1"/>
                    <a:pt x="86222" y="1"/>
                  </a:cubicBezTo>
                  <a:lnTo>
                    <a:pt x="66748" y="1"/>
                  </a:lnTo>
                  <a:cubicBezTo>
                    <a:pt x="66681" y="1"/>
                    <a:pt x="66617" y="25"/>
                    <a:pt x="66567" y="70"/>
                  </a:cubicBezTo>
                  <a:lnTo>
                    <a:pt x="64495" y="1890"/>
                  </a:lnTo>
                  <a:cubicBezTo>
                    <a:pt x="63730" y="2561"/>
                    <a:pt x="62748" y="2931"/>
                    <a:pt x="61732" y="2931"/>
                  </a:cubicBezTo>
                  <a:lnTo>
                    <a:pt x="25788" y="2931"/>
                  </a:lnTo>
                  <a:cubicBezTo>
                    <a:pt x="24812" y="2930"/>
                    <a:pt x="23866" y="2589"/>
                    <a:pt x="23115" y="1965"/>
                  </a:cubicBezTo>
                  <a:lnTo>
                    <a:pt x="20823" y="64"/>
                  </a:lnTo>
                  <a:cubicBezTo>
                    <a:pt x="20774" y="23"/>
                    <a:pt x="20712" y="1"/>
                    <a:pt x="2064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2"/>
            <p:cNvSpPr/>
            <p:nvPr/>
          </p:nvSpPr>
          <p:spPr>
            <a:xfrm>
              <a:off x="2824775" y="1417800"/>
              <a:ext cx="1960250" cy="3487125"/>
            </a:xfrm>
            <a:custGeom>
              <a:rect b="b" l="l" r="r" t="t"/>
              <a:pathLst>
                <a:path extrusionOk="0" h="139485" w="78410">
                  <a:moveTo>
                    <a:pt x="0" y="1"/>
                  </a:moveTo>
                  <a:lnTo>
                    <a:pt x="0" y="3942"/>
                  </a:lnTo>
                  <a:lnTo>
                    <a:pt x="0" y="135543"/>
                  </a:lnTo>
                  <a:lnTo>
                    <a:pt x="0" y="139484"/>
                  </a:lnTo>
                  <a:lnTo>
                    <a:pt x="78410" y="139484"/>
                  </a:lnTo>
                  <a:lnTo>
                    <a:pt x="78410" y="3942"/>
                  </a:lnTo>
                  <a:lnTo>
                    <a:pt x="30421" y="3942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2"/>
            <p:cNvSpPr/>
            <p:nvPr/>
          </p:nvSpPr>
          <p:spPr>
            <a:xfrm>
              <a:off x="2893725" y="1693625"/>
              <a:ext cx="1822375" cy="3102925"/>
            </a:xfrm>
            <a:custGeom>
              <a:rect b="b" l="l" r="r" t="t"/>
              <a:pathLst>
                <a:path extrusionOk="0" h="124117" w="72895">
                  <a:moveTo>
                    <a:pt x="0" y="1"/>
                  </a:moveTo>
                  <a:lnTo>
                    <a:pt x="0" y="124117"/>
                  </a:lnTo>
                  <a:lnTo>
                    <a:pt x="72894" y="124117"/>
                  </a:lnTo>
                  <a:lnTo>
                    <a:pt x="72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2"/>
            <p:cNvSpPr/>
            <p:nvPr/>
          </p:nvSpPr>
          <p:spPr>
            <a:xfrm>
              <a:off x="3768700" y="5073775"/>
              <a:ext cx="101525" cy="97675"/>
            </a:xfrm>
            <a:custGeom>
              <a:rect b="b" l="l" r="r" t="t"/>
              <a:pathLst>
                <a:path extrusionOk="0" h="3907" w="4061">
                  <a:moveTo>
                    <a:pt x="2109" y="0"/>
                  </a:moveTo>
                  <a:cubicBezTo>
                    <a:pt x="1600" y="0"/>
                    <a:pt x="1101" y="199"/>
                    <a:pt x="727" y="572"/>
                  </a:cubicBezTo>
                  <a:cubicBezTo>
                    <a:pt x="168" y="1131"/>
                    <a:pt x="1" y="1971"/>
                    <a:pt x="303" y="2701"/>
                  </a:cubicBezTo>
                  <a:cubicBezTo>
                    <a:pt x="605" y="3431"/>
                    <a:pt x="1318" y="3906"/>
                    <a:pt x="2108" y="3906"/>
                  </a:cubicBezTo>
                  <a:cubicBezTo>
                    <a:pt x="3186" y="3906"/>
                    <a:pt x="4061" y="3032"/>
                    <a:pt x="4061" y="1953"/>
                  </a:cubicBezTo>
                  <a:cubicBezTo>
                    <a:pt x="4061" y="1163"/>
                    <a:pt x="3584" y="451"/>
                    <a:pt x="2854" y="149"/>
                  </a:cubicBezTo>
                  <a:cubicBezTo>
                    <a:pt x="2613" y="49"/>
                    <a:pt x="2360" y="0"/>
                    <a:pt x="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2"/>
            <p:cNvSpPr/>
            <p:nvPr/>
          </p:nvSpPr>
          <p:spPr>
            <a:xfrm>
              <a:off x="3067975" y="2953475"/>
              <a:ext cx="1200175" cy="1707575"/>
            </a:xfrm>
            <a:custGeom>
              <a:rect b="b" l="l" r="r" t="t"/>
              <a:pathLst>
                <a:path extrusionOk="0" h="68303" w="48007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2"/>
            <p:cNvSpPr/>
            <p:nvPr/>
          </p:nvSpPr>
          <p:spPr>
            <a:xfrm>
              <a:off x="3067975" y="2953475"/>
              <a:ext cx="1200175" cy="1707575"/>
            </a:xfrm>
            <a:custGeom>
              <a:rect b="b" l="l" r="r" t="t"/>
              <a:pathLst>
                <a:path extrusionOk="0" h="68303" w="48007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2"/>
            <p:cNvSpPr/>
            <p:nvPr/>
          </p:nvSpPr>
          <p:spPr>
            <a:xfrm>
              <a:off x="3052200" y="2788650"/>
              <a:ext cx="1357750" cy="1284775"/>
            </a:xfrm>
            <a:custGeom>
              <a:rect b="b" l="l" r="r" t="t"/>
              <a:pathLst>
                <a:path extrusionOk="0" h="51391" w="54310">
                  <a:moveTo>
                    <a:pt x="25132" y="1"/>
                  </a:moveTo>
                  <a:cubicBezTo>
                    <a:pt x="23584" y="1"/>
                    <a:pt x="7370" y="10172"/>
                    <a:pt x="4882" y="15522"/>
                  </a:cubicBezTo>
                  <a:cubicBezTo>
                    <a:pt x="2379" y="20903"/>
                    <a:pt x="0" y="31626"/>
                    <a:pt x="6656" y="41966"/>
                  </a:cubicBezTo>
                  <a:cubicBezTo>
                    <a:pt x="11800" y="49958"/>
                    <a:pt x="19262" y="51391"/>
                    <a:pt x="24748" y="51391"/>
                  </a:cubicBezTo>
                  <a:cubicBezTo>
                    <a:pt x="26168" y="51391"/>
                    <a:pt x="27456" y="51295"/>
                    <a:pt x="28538" y="51192"/>
                  </a:cubicBezTo>
                  <a:cubicBezTo>
                    <a:pt x="33795" y="50692"/>
                    <a:pt x="37315" y="48977"/>
                    <a:pt x="42664" y="44699"/>
                  </a:cubicBezTo>
                  <a:cubicBezTo>
                    <a:pt x="48012" y="40420"/>
                    <a:pt x="52884" y="34122"/>
                    <a:pt x="53597" y="29844"/>
                  </a:cubicBezTo>
                  <a:cubicBezTo>
                    <a:pt x="54310" y="25566"/>
                    <a:pt x="51695" y="23188"/>
                    <a:pt x="50032" y="22595"/>
                  </a:cubicBezTo>
                  <a:cubicBezTo>
                    <a:pt x="48368" y="22001"/>
                    <a:pt x="38742" y="22119"/>
                    <a:pt x="31731" y="14988"/>
                  </a:cubicBezTo>
                  <a:cubicBezTo>
                    <a:pt x="24719" y="7858"/>
                    <a:pt x="28037" y="2630"/>
                    <a:pt x="28037" y="2630"/>
                  </a:cubicBezTo>
                  <a:cubicBezTo>
                    <a:pt x="28037" y="2630"/>
                    <a:pt x="26535" y="126"/>
                    <a:pt x="25159" y="2"/>
                  </a:cubicBezTo>
                  <a:cubicBezTo>
                    <a:pt x="25150" y="1"/>
                    <a:pt x="25141" y="1"/>
                    <a:pt x="2513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2"/>
            <p:cNvSpPr/>
            <p:nvPr/>
          </p:nvSpPr>
          <p:spPr>
            <a:xfrm>
              <a:off x="3060225" y="2781350"/>
              <a:ext cx="1357125" cy="1298675"/>
            </a:xfrm>
            <a:custGeom>
              <a:rect b="b" l="l" r="r" t="t"/>
              <a:pathLst>
                <a:path extrusionOk="0" h="51947" w="54285">
                  <a:moveTo>
                    <a:pt x="24811" y="585"/>
                  </a:moveTo>
                  <a:cubicBezTo>
                    <a:pt x="25751" y="670"/>
                    <a:pt x="26904" y="2190"/>
                    <a:pt x="27376" y="2929"/>
                  </a:cubicBezTo>
                  <a:cubicBezTo>
                    <a:pt x="27150" y="3357"/>
                    <a:pt x="26601" y="4595"/>
                    <a:pt x="26641" y="6434"/>
                  </a:cubicBezTo>
                  <a:cubicBezTo>
                    <a:pt x="26686" y="8493"/>
                    <a:pt x="27511" y="11735"/>
                    <a:pt x="31201" y="15486"/>
                  </a:cubicBezTo>
                  <a:cubicBezTo>
                    <a:pt x="36918" y="21299"/>
                    <a:pt x="44317" y="22348"/>
                    <a:pt x="47872" y="22851"/>
                  </a:cubicBezTo>
                  <a:cubicBezTo>
                    <a:pt x="48679" y="22966"/>
                    <a:pt x="49317" y="23056"/>
                    <a:pt x="49612" y="23161"/>
                  </a:cubicBezTo>
                  <a:cubicBezTo>
                    <a:pt x="51331" y="23776"/>
                    <a:pt x="53648" y="26127"/>
                    <a:pt x="52988" y="30087"/>
                  </a:cubicBezTo>
                  <a:cubicBezTo>
                    <a:pt x="52316" y="34107"/>
                    <a:pt x="47763" y="40278"/>
                    <a:pt x="42160" y="44761"/>
                  </a:cubicBezTo>
                  <a:cubicBezTo>
                    <a:pt x="36682" y="49145"/>
                    <a:pt x="33287" y="50707"/>
                    <a:pt x="28189" y="51192"/>
                  </a:cubicBezTo>
                  <a:cubicBezTo>
                    <a:pt x="27014" y="51305"/>
                    <a:pt x="25745" y="51386"/>
                    <a:pt x="24418" y="51386"/>
                  </a:cubicBezTo>
                  <a:cubicBezTo>
                    <a:pt x="18541" y="51386"/>
                    <a:pt x="11526" y="49782"/>
                    <a:pt x="6581" y="42099"/>
                  </a:cubicBezTo>
                  <a:cubicBezTo>
                    <a:pt x="622" y="32841"/>
                    <a:pt x="1769" y="22514"/>
                    <a:pt x="4827" y="15937"/>
                  </a:cubicBezTo>
                  <a:cubicBezTo>
                    <a:pt x="7350" y="10513"/>
                    <a:pt x="23538" y="585"/>
                    <a:pt x="24801" y="585"/>
                  </a:cubicBezTo>
                  <a:close/>
                  <a:moveTo>
                    <a:pt x="24828" y="0"/>
                  </a:moveTo>
                  <a:cubicBezTo>
                    <a:pt x="23027" y="0"/>
                    <a:pt x="6798" y="10313"/>
                    <a:pt x="4297" y="15689"/>
                  </a:cubicBezTo>
                  <a:cubicBezTo>
                    <a:pt x="1170" y="22408"/>
                    <a:pt x="0" y="32958"/>
                    <a:pt x="6088" y="42416"/>
                  </a:cubicBezTo>
                  <a:cubicBezTo>
                    <a:pt x="7670" y="44874"/>
                    <a:pt x="12222" y="51947"/>
                    <a:pt x="24758" y="51947"/>
                  </a:cubicBezTo>
                  <a:cubicBezTo>
                    <a:pt x="25857" y="51947"/>
                    <a:pt x="27019" y="51892"/>
                    <a:pt x="28244" y="51776"/>
                  </a:cubicBezTo>
                  <a:cubicBezTo>
                    <a:pt x="33410" y="51284"/>
                    <a:pt x="37013" y="49629"/>
                    <a:pt x="42527" y="45220"/>
                  </a:cubicBezTo>
                  <a:cubicBezTo>
                    <a:pt x="48231" y="40656"/>
                    <a:pt x="52873" y="34331"/>
                    <a:pt x="53565" y="30184"/>
                  </a:cubicBezTo>
                  <a:cubicBezTo>
                    <a:pt x="54284" y="25869"/>
                    <a:pt x="51713" y="23291"/>
                    <a:pt x="49809" y="22610"/>
                  </a:cubicBezTo>
                  <a:cubicBezTo>
                    <a:pt x="49458" y="22485"/>
                    <a:pt x="48827" y="22396"/>
                    <a:pt x="47954" y="22271"/>
                  </a:cubicBezTo>
                  <a:cubicBezTo>
                    <a:pt x="44462" y="21777"/>
                    <a:pt x="37195" y="20748"/>
                    <a:pt x="31619" y="15076"/>
                  </a:cubicBezTo>
                  <a:cubicBezTo>
                    <a:pt x="24869" y="8213"/>
                    <a:pt x="27932" y="3128"/>
                    <a:pt x="27964" y="3078"/>
                  </a:cubicBezTo>
                  <a:cubicBezTo>
                    <a:pt x="28022" y="2985"/>
                    <a:pt x="28024" y="2866"/>
                    <a:pt x="27968" y="2770"/>
                  </a:cubicBezTo>
                  <a:cubicBezTo>
                    <a:pt x="27806" y="2502"/>
                    <a:pt x="26346" y="136"/>
                    <a:pt x="24864" y="2"/>
                  </a:cubicBezTo>
                  <a:cubicBezTo>
                    <a:pt x="24852" y="0"/>
                    <a:pt x="24841" y="0"/>
                    <a:pt x="24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2"/>
            <p:cNvSpPr/>
            <p:nvPr/>
          </p:nvSpPr>
          <p:spPr>
            <a:xfrm>
              <a:off x="3521575" y="2773025"/>
              <a:ext cx="841725" cy="937025"/>
            </a:xfrm>
            <a:custGeom>
              <a:rect b="b" l="l" r="r" t="t"/>
              <a:pathLst>
                <a:path extrusionOk="0" h="37481" w="33669">
                  <a:moveTo>
                    <a:pt x="11389" y="0"/>
                  </a:moveTo>
                  <a:lnTo>
                    <a:pt x="11389" y="0"/>
                  </a:lnTo>
                  <a:cubicBezTo>
                    <a:pt x="11389" y="0"/>
                    <a:pt x="7134" y="1628"/>
                    <a:pt x="4506" y="4507"/>
                  </a:cubicBezTo>
                  <a:cubicBezTo>
                    <a:pt x="1878" y="7385"/>
                    <a:pt x="250" y="11891"/>
                    <a:pt x="125" y="18524"/>
                  </a:cubicBezTo>
                  <a:cubicBezTo>
                    <a:pt x="0" y="25158"/>
                    <a:pt x="2128" y="32668"/>
                    <a:pt x="10388" y="35921"/>
                  </a:cubicBezTo>
                  <a:cubicBezTo>
                    <a:pt x="13235" y="37043"/>
                    <a:pt x="15978" y="37480"/>
                    <a:pt x="18447" y="37480"/>
                  </a:cubicBezTo>
                  <a:cubicBezTo>
                    <a:pt x="23144" y="37480"/>
                    <a:pt x="26853" y="35897"/>
                    <a:pt x="28411" y="34420"/>
                  </a:cubicBezTo>
                  <a:cubicBezTo>
                    <a:pt x="30789" y="32167"/>
                    <a:pt x="33668" y="25785"/>
                    <a:pt x="33668" y="25784"/>
                  </a:cubicBezTo>
                  <a:lnTo>
                    <a:pt x="33668" y="25784"/>
                  </a:lnTo>
                  <a:cubicBezTo>
                    <a:pt x="33668" y="25785"/>
                    <a:pt x="30552" y="26615"/>
                    <a:pt x="26632" y="26615"/>
                  </a:cubicBezTo>
                  <a:cubicBezTo>
                    <a:pt x="22501" y="26615"/>
                    <a:pt x="17479" y="25693"/>
                    <a:pt x="14268" y="21904"/>
                  </a:cubicBezTo>
                  <a:cubicBezTo>
                    <a:pt x="8010" y="14519"/>
                    <a:pt x="11389" y="0"/>
                    <a:pt x="1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2"/>
            <p:cNvSpPr/>
            <p:nvPr/>
          </p:nvSpPr>
          <p:spPr>
            <a:xfrm>
              <a:off x="3512125" y="2765700"/>
              <a:ext cx="860075" cy="951250"/>
            </a:xfrm>
            <a:custGeom>
              <a:rect b="b" l="l" r="r" t="t"/>
              <a:pathLst>
                <a:path extrusionOk="0" h="38050" w="34403">
                  <a:moveTo>
                    <a:pt x="11367" y="779"/>
                  </a:moveTo>
                  <a:cubicBezTo>
                    <a:pt x="11132" y="1972"/>
                    <a:pt x="10615" y="4966"/>
                    <a:pt x="10567" y="8472"/>
                  </a:cubicBezTo>
                  <a:cubicBezTo>
                    <a:pt x="10510" y="12676"/>
                    <a:pt x="11131" y="18502"/>
                    <a:pt x="14423" y="22386"/>
                  </a:cubicBezTo>
                  <a:cubicBezTo>
                    <a:pt x="17038" y="25472"/>
                    <a:pt x="21281" y="27136"/>
                    <a:pt x="26689" y="27199"/>
                  </a:cubicBezTo>
                  <a:cubicBezTo>
                    <a:pt x="26795" y="27200"/>
                    <a:pt x="26901" y="27200"/>
                    <a:pt x="27006" y="27200"/>
                  </a:cubicBezTo>
                  <a:cubicBezTo>
                    <a:pt x="29910" y="27200"/>
                    <a:pt x="32427" y="26738"/>
                    <a:pt x="33526" y="26500"/>
                  </a:cubicBezTo>
                  <a:lnTo>
                    <a:pt x="33526" y="26500"/>
                  </a:lnTo>
                  <a:cubicBezTo>
                    <a:pt x="32775" y="28082"/>
                    <a:pt x="30496" y="32692"/>
                    <a:pt x="28588" y="34500"/>
                  </a:cubicBezTo>
                  <a:cubicBezTo>
                    <a:pt x="26958" y="36044"/>
                    <a:pt x="23317" y="37473"/>
                    <a:pt x="18847" y="37473"/>
                  </a:cubicBezTo>
                  <a:cubicBezTo>
                    <a:pt x="16376" y="37473"/>
                    <a:pt x="13652" y="37036"/>
                    <a:pt x="10874" y="35942"/>
                  </a:cubicBezTo>
                  <a:cubicBezTo>
                    <a:pt x="2341" y="32581"/>
                    <a:pt x="684" y="24777"/>
                    <a:pt x="796" y="18823"/>
                  </a:cubicBezTo>
                  <a:cubicBezTo>
                    <a:pt x="913" y="12650"/>
                    <a:pt x="2361" y="7998"/>
                    <a:pt x="5101" y="4996"/>
                  </a:cubicBezTo>
                  <a:cubicBezTo>
                    <a:pt x="7123" y="2782"/>
                    <a:pt x="10173" y="1303"/>
                    <a:pt x="11367" y="779"/>
                  </a:cubicBezTo>
                  <a:close/>
                  <a:moveTo>
                    <a:pt x="11768" y="0"/>
                  </a:moveTo>
                  <a:cubicBezTo>
                    <a:pt x="11732" y="0"/>
                    <a:pt x="11697" y="7"/>
                    <a:pt x="11663" y="20"/>
                  </a:cubicBezTo>
                  <a:cubicBezTo>
                    <a:pt x="11487" y="88"/>
                    <a:pt x="7313" y="1705"/>
                    <a:pt x="4667" y="4602"/>
                  </a:cubicBezTo>
                  <a:cubicBezTo>
                    <a:pt x="1830" y="7711"/>
                    <a:pt x="330" y="12492"/>
                    <a:pt x="211" y="18812"/>
                  </a:cubicBezTo>
                  <a:cubicBezTo>
                    <a:pt x="1" y="29935"/>
                    <a:pt x="5776" y="34563"/>
                    <a:pt x="10660" y="36486"/>
                  </a:cubicBezTo>
                  <a:cubicBezTo>
                    <a:pt x="13494" y="37603"/>
                    <a:pt x="16279" y="38050"/>
                    <a:pt x="18815" y="38050"/>
                  </a:cubicBezTo>
                  <a:cubicBezTo>
                    <a:pt x="23471" y="38050"/>
                    <a:pt x="27282" y="36545"/>
                    <a:pt x="28991" y="34925"/>
                  </a:cubicBezTo>
                  <a:cubicBezTo>
                    <a:pt x="31383" y="32659"/>
                    <a:pt x="34195" y="26460"/>
                    <a:pt x="34314" y="26197"/>
                  </a:cubicBezTo>
                  <a:cubicBezTo>
                    <a:pt x="34403" y="25997"/>
                    <a:pt x="34251" y="25783"/>
                    <a:pt x="34048" y="25783"/>
                  </a:cubicBezTo>
                  <a:cubicBezTo>
                    <a:pt x="34023" y="25783"/>
                    <a:pt x="33997" y="25786"/>
                    <a:pt x="33970" y="25793"/>
                  </a:cubicBezTo>
                  <a:cubicBezTo>
                    <a:pt x="33908" y="25810"/>
                    <a:pt x="30852" y="26602"/>
                    <a:pt x="27028" y="26602"/>
                  </a:cubicBezTo>
                  <a:cubicBezTo>
                    <a:pt x="22951" y="26602"/>
                    <a:pt x="18001" y="25702"/>
                    <a:pt x="14871" y="22007"/>
                  </a:cubicBezTo>
                  <a:cubicBezTo>
                    <a:pt x="8781" y="14821"/>
                    <a:pt x="12020" y="504"/>
                    <a:pt x="12053" y="360"/>
                  </a:cubicBezTo>
                  <a:cubicBezTo>
                    <a:pt x="12077" y="254"/>
                    <a:pt x="12042" y="143"/>
                    <a:pt x="11960" y="73"/>
                  </a:cubicBezTo>
                  <a:cubicBezTo>
                    <a:pt x="11906" y="25"/>
                    <a:pt x="11837" y="0"/>
                    <a:pt x="1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2"/>
            <p:cNvSpPr/>
            <p:nvPr/>
          </p:nvSpPr>
          <p:spPr>
            <a:xfrm>
              <a:off x="3643425" y="1155050"/>
              <a:ext cx="2081200" cy="2431225"/>
            </a:xfrm>
            <a:custGeom>
              <a:rect b="b" l="l" r="r" t="t"/>
              <a:pathLst>
                <a:path extrusionOk="0" h="97249" w="83248">
                  <a:moveTo>
                    <a:pt x="30073" y="0"/>
                  </a:moveTo>
                  <a:cubicBezTo>
                    <a:pt x="29131" y="0"/>
                    <a:pt x="28244" y="546"/>
                    <a:pt x="27915" y="1296"/>
                  </a:cubicBezTo>
                  <a:cubicBezTo>
                    <a:pt x="27090" y="3184"/>
                    <a:pt x="22252" y="9674"/>
                    <a:pt x="20835" y="11443"/>
                  </a:cubicBezTo>
                  <a:cubicBezTo>
                    <a:pt x="19420" y="13213"/>
                    <a:pt x="16470" y="18050"/>
                    <a:pt x="16470" y="18050"/>
                  </a:cubicBezTo>
                  <a:lnTo>
                    <a:pt x="13192" y="29409"/>
                  </a:lnTo>
                  <a:cubicBezTo>
                    <a:pt x="13192" y="29409"/>
                    <a:pt x="12480" y="32797"/>
                    <a:pt x="8380" y="45631"/>
                  </a:cubicBezTo>
                  <a:cubicBezTo>
                    <a:pt x="4280" y="58467"/>
                    <a:pt x="6062" y="64349"/>
                    <a:pt x="6062" y="64349"/>
                  </a:cubicBezTo>
                  <a:cubicBezTo>
                    <a:pt x="6062" y="64349"/>
                    <a:pt x="6046" y="64341"/>
                    <a:pt x="6013" y="64341"/>
                  </a:cubicBezTo>
                  <a:cubicBezTo>
                    <a:pt x="5779" y="64341"/>
                    <a:pt x="4687" y="64753"/>
                    <a:pt x="2496" y="71479"/>
                  </a:cubicBezTo>
                  <a:cubicBezTo>
                    <a:pt x="1" y="79145"/>
                    <a:pt x="1070" y="88949"/>
                    <a:pt x="5526" y="93583"/>
                  </a:cubicBezTo>
                  <a:cubicBezTo>
                    <a:pt x="8004" y="96160"/>
                    <a:pt x="10921" y="97249"/>
                    <a:pt x="14157" y="97249"/>
                  </a:cubicBezTo>
                  <a:cubicBezTo>
                    <a:pt x="16743" y="97249"/>
                    <a:pt x="19531" y="96553"/>
                    <a:pt x="22461" y="95366"/>
                  </a:cubicBezTo>
                  <a:cubicBezTo>
                    <a:pt x="29056" y="92692"/>
                    <a:pt x="32087" y="86810"/>
                    <a:pt x="32087" y="86810"/>
                  </a:cubicBezTo>
                  <a:cubicBezTo>
                    <a:pt x="32087" y="86810"/>
                    <a:pt x="39040" y="85027"/>
                    <a:pt x="44208" y="81106"/>
                  </a:cubicBezTo>
                  <a:cubicBezTo>
                    <a:pt x="49167" y="77344"/>
                    <a:pt x="52977" y="73418"/>
                    <a:pt x="59886" y="73418"/>
                  </a:cubicBezTo>
                  <a:cubicBezTo>
                    <a:pt x="60181" y="73418"/>
                    <a:pt x="60481" y="73426"/>
                    <a:pt x="60787" y="73440"/>
                  </a:cubicBezTo>
                  <a:cubicBezTo>
                    <a:pt x="68122" y="73790"/>
                    <a:pt x="76483" y="77902"/>
                    <a:pt x="79502" y="77902"/>
                  </a:cubicBezTo>
                  <a:cubicBezTo>
                    <a:pt x="79564" y="77902"/>
                    <a:pt x="79625" y="77900"/>
                    <a:pt x="79683" y="77897"/>
                  </a:cubicBezTo>
                  <a:cubicBezTo>
                    <a:pt x="82535" y="77719"/>
                    <a:pt x="83247" y="74154"/>
                    <a:pt x="80039" y="69340"/>
                  </a:cubicBezTo>
                  <a:cubicBezTo>
                    <a:pt x="76830" y="64527"/>
                    <a:pt x="69165" y="63101"/>
                    <a:pt x="63104" y="61140"/>
                  </a:cubicBezTo>
                  <a:cubicBezTo>
                    <a:pt x="57044" y="59179"/>
                    <a:pt x="53478" y="55258"/>
                    <a:pt x="55083" y="45631"/>
                  </a:cubicBezTo>
                  <a:cubicBezTo>
                    <a:pt x="56687" y="36006"/>
                    <a:pt x="65065" y="20319"/>
                    <a:pt x="64887" y="17467"/>
                  </a:cubicBezTo>
                  <a:cubicBezTo>
                    <a:pt x="64777" y="15712"/>
                    <a:pt x="53863" y="15104"/>
                    <a:pt x="44862" y="15104"/>
                  </a:cubicBezTo>
                  <a:cubicBezTo>
                    <a:pt x="39239" y="15104"/>
                    <a:pt x="34363" y="15341"/>
                    <a:pt x="33335" y="15684"/>
                  </a:cubicBezTo>
                  <a:cubicBezTo>
                    <a:pt x="30661" y="16575"/>
                    <a:pt x="30126" y="16397"/>
                    <a:pt x="27631" y="19606"/>
                  </a:cubicBezTo>
                  <a:cubicBezTo>
                    <a:pt x="25135" y="22814"/>
                    <a:pt x="23887" y="25132"/>
                    <a:pt x="23887" y="25132"/>
                  </a:cubicBezTo>
                  <a:lnTo>
                    <a:pt x="26984" y="18628"/>
                  </a:lnTo>
                  <a:lnTo>
                    <a:pt x="27207" y="18640"/>
                  </a:lnTo>
                  <a:cubicBezTo>
                    <a:pt x="27207" y="18640"/>
                    <a:pt x="27444" y="17815"/>
                    <a:pt x="28623" y="16282"/>
                  </a:cubicBezTo>
                  <a:cubicBezTo>
                    <a:pt x="29803" y="14747"/>
                    <a:pt x="32872" y="11089"/>
                    <a:pt x="32990" y="4954"/>
                  </a:cubicBezTo>
                  <a:cubicBezTo>
                    <a:pt x="33061" y="1255"/>
                    <a:pt x="31503" y="0"/>
                    <a:pt x="30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2"/>
            <p:cNvSpPr/>
            <p:nvPr/>
          </p:nvSpPr>
          <p:spPr>
            <a:xfrm>
              <a:off x="3633450" y="1147700"/>
              <a:ext cx="2083350" cy="2445725"/>
            </a:xfrm>
            <a:custGeom>
              <a:rect b="b" l="l" r="r" t="t"/>
              <a:pathLst>
                <a:path extrusionOk="0" h="97829" w="83334">
                  <a:moveTo>
                    <a:pt x="30473" y="588"/>
                  </a:moveTo>
                  <a:cubicBezTo>
                    <a:pt x="30623" y="588"/>
                    <a:pt x="30773" y="604"/>
                    <a:pt x="30921" y="636"/>
                  </a:cubicBezTo>
                  <a:cubicBezTo>
                    <a:pt x="31599" y="783"/>
                    <a:pt x="33166" y="1531"/>
                    <a:pt x="33094" y="5242"/>
                  </a:cubicBezTo>
                  <a:cubicBezTo>
                    <a:pt x="32984" y="10995"/>
                    <a:pt x="30271" y="14488"/>
                    <a:pt x="28967" y="16167"/>
                  </a:cubicBezTo>
                  <a:lnTo>
                    <a:pt x="28790" y="16397"/>
                  </a:lnTo>
                  <a:cubicBezTo>
                    <a:pt x="27928" y="17518"/>
                    <a:pt x="27553" y="18278"/>
                    <a:pt x="27406" y="18631"/>
                  </a:cubicBezTo>
                  <a:lnTo>
                    <a:pt x="27399" y="18631"/>
                  </a:lnTo>
                  <a:cubicBezTo>
                    <a:pt x="27392" y="18631"/>
                    <a:pt x="27386" y="18631"/>
                    <a:pt x="27380" y="18631"/>
                  </a:cubicBezTo>
                  <a:cubicBezTo>
                    <a:pt x="27268" y="18631"/>
                    <a:pt x="27166" y="18696"/>
                    <a:pt x="27119" y="18798"/>
                  </a:cubicBezTo>
                  <a:lnTo>
                    <a:pt x="24022" y="25300"/>
                  </a:lnTo>
                  <a:cubicBezTo>
                    <a:pt x="23952" y="25443"/>
                    <a:pt x="24011" y="25617"/>
                    <a:pt x="24153" y="25689"/>
                  </a:cubicBezTo>
                  <a:cubicBezTo>
                    <a:pt x="24195" y="25710"/>
                    <a:pt x="24240" y="25721"/>
                    <a:pt x="24285" y="25721"/>
                  </a:cubicBezTo>
                  <a:cubicBezTo>
                    <a:pt x="24390" y="25721"/>
                    <a:pt x="24492" y="25664"/>
                    <a:pt x="24544" y="25564"/>
                  </a:cubicBezTo>
                  <a:cubicBezTo>
                    <a:pt x="24556" y="25542"/>
                    <a:pt x="25811" y="23229"/>
                    <a:pt x="28261" y="20080"/>
                  </a:cubicBezTo>
                  <a:cubicBezTo>
                    <a:pt x="30387" y="17344"/>
                    <a:pt x="31023" y="17144"/>
                    <a:pt x="32911" y="16550"/>
                  </a:cubicBezTo>
                  <a:cubicBezTo>
                    <a:pt x="33189" y="16463"/>
                    <a:pt x="33491" y="16368"/>
                    <a:pt x="33827" y="16256"/>
                  </a:cubicBezTo>
                  <a:cubicBezTo>
                    <a:pt x="34865" y="15910"/>
                    <a:pt x="39575" y="15686"/>
                    <a:pt x="45038" y="15686"/>
                  </a:cubicBezTo>
                  <a:cubicBezTo>
                    <a:pt x="53099" y="15686"/>
                    <a:pt x="62797" y="16174"/>
                    <a:pt x="64741" y="17484"/>
                  </a:cubicBezTo>
                  <a:cubicBezTo>
                    <a:pt x="64898" y="17591"/>
                    <a:pt x="64988" y="17696"/>
                    <a:pt x="64994" y="17779"/>
                  </a:cubicBezTo>
                  <a:cubicBezTo>
                    <a:pt x="65066" y="18936"/>
                    <a:pt x="63518" y="22638"/>
                    <a:pt x="61726" y="26924"/>
                  </a:cubicBezTo>
                  <a:cubicBezTo>
                    <a:pt x="59226" y="32907"/>
                    <a:pt x="56114" y="40351"/>
                    <a:pt x="55193" y="45878"/>
                  </a:cubicBezTo>
                  <a:cubicBezTo>
                    <a:pt x="53346" y="56959"/>
                    <a:pt x="58616" y="60161"/>
                    <a:pt x="63413" y="61713"/>
                  </a:cubicBezTo>
                  <a:cubicBezTo>
                    <a:pt x="64486" y="62060"/>
                    <a:pt x="65584" y="62383"/>
                    <a:pt x="66746" y="62725"/>
                  </a:cubicBezTo>
                  <a:cubicBezTo>
                    <a:pt x="72087" y="64296"/>
                    <a:pt x="77611" y="65922"/>
                    <a:pt x="80194" y="69796"/>
                  </a:cubicBezTo>
                  <a:cubicBezTo>
                    <a:pt x="82057" y="72592"/>
                    <a:pt x="82715" y="75180"/>
                    <a:pt x="81952" y="76719"/>
                  </a:cubicBezTo>
                  <a:cubicBezTo>
                    <a:pt x="81597" y="77436"/>
                    <a:pt x="80944" y="77843"/>
                    <a:pt x="80063" y="77899"/>
                  </a:cubicBezTo>
                  <a:cubicBezTo>
                    <a:pt x="80009" y="77902"/>
                    <a:pt x="79952" y="77904"/>
                    <a:pt x="79893" y="77904"/>
                  </a:cubicBezTo>
                  <a:cubicBezTo>
                    <a:pt x="78706" y="77904"/>
                    <a:pt x="76524" y="77197"/>
                    <a:pt x="74023" y="76388"/>
                  </a:cubicBezTo>
                  <a:cubicBezTo>
                    <a:pt x="70256" y="75168"/>
                    <a:pt x="65567" y="73650"/>
                    <a:pt x="61201" y="73443"/>
                  </a:cubicBezTo>
                  <a:cubicBezTo>
                    <a:pt x="60889" y="73428"/>
                    <a:pt x="60584" y="73421"/>
                    <a:pt x="60285" y="73421"/>
                  </a:cubicBezTo>
                  <a:cubicBezTo>
                    <a:pt x="54257" y="73421"/>
                    <a:pt x="50488" y="76405"/>
                    <a:pt x="46506" y="79550"/>
                  </a:cubicBezTo>
                  <a:cubicBezTo>
                    <a:pt x="45830" y="80083"/>
                    <a:pt x="45143" y="80627"/>
                    <a:pt x="44431" y="81166"/>
                  </a:cubicBezTo>
                  <a:cubicBezTo>
                    <a:pt x="39370" y="85005"/>
                    <a:pt x="32482" y="86802"/>
                    <a:pt x="32413" y="86820"/>
                  </a:cubicBezTo>
                  <a:cubicBezTo>
                    <a:pt x="32332" y="86841"/>
                    <a:pt x="32264" y="86895"/>
                    <a:pt x="32226" y="86970"/>
                  </a:cubicBezTo>
                  <a:cubicBezTo>
                    <a:pt x="32196" y="87029"/>
                    <a:pt x="29171" y="92785"/>
                    <a:pt x="22750" y="95390"/>
                  </a:cubicBezTo>
                  <a:cubicBezTo>
                    <a:pt x="19714" y="96620"/>
                    <a:pt x="16997" y="97237"/>
                    <a:pt x="14574" y="97237"/>
                  </a:cubicBezTo>
                  <a:cubicBezTo>
                    <a:pt x="11215" y="97237"/>
                    <a:pt x="8423" y="96051"/>
                    <a:pt x="6137" y="93674"/>
                  </a:cubicBezTo>
                  <a:cubicBezTo>
                    <a:pt x="1921" y="89290"/>
                    <a:pt x="619" y="79710"/>
                    <a:pt x="3174" y="71864"/>
                  </a:cubicBezTo>
                  <a:cubicBezTo>
                    <a:pt x="5240" y="65518"/>
                    <a:pt x="6274" y="64975"/>
                    <a:pt x="6407" y="64931"/>
                  </a:cubicBezTo>
                  <a:cubicBezTo>
                    <a:pt x="6424" y="64934"/>
                    <a:pt x="6442" y="64936"/>
                    <a:pt x="6459" y="64936"/>
                  </a:cubicBezTo>
                  <a:cubicBezTo>
                    <a:pt x="6528" y="64936"/>
                    <a:pt x="6596" y="64912"/>
                    <a:pt x="6649" y="64866"/>
                  </a:cubicBezTo>
                  <a:cubicBezTo>
                    <a:pt x="6739" y="64791"/>
                    <a:pt x="6774" y="64670"/>
                    <a:pt x="6741" y="64558"/>
                  </a:cubicBezTo>
                  <a:cubicBezTo>
                    <a:pt x="6723" y="64500"/>
                    <a:pt x="5031" y="58617"/>
                    <a:pt x="9056" y="46014"/>
                  </a:cubicBezTo>
                  <a:cubicBezTo>
                    <a:pt x="13114" y="33312"/>
                    <a:pt x="13870" y="29799"/>
                    <a:pt x="13872" y="29784"/>
                  </a:cubicBezTo>
                  <a:lnTo>
                    <a:pt x="17139" y="18464"/>
                  </a:lnTo>
                  <a:cubicBezTo>
                    <a:pt x="17403" y="18033"/>
                    <a:pt x="20136" y="13579"/>
                    <a:pt x="21463" y="11920"/>
                  </a:cubicBezTo>
                  <a:cubicBezTo>
                    <a:pt x="22966" y="10040"/>
                    <a:pt x="27751" y="3608"/>
                    <a:pt x="28582" y="1707"/>
                  </a:cubicBezTo>
                  <a:cubicBezTo>
                    <a:pt x="28876" y="1035"/>
                    <a:pt x="29666" y="588"/>
                    <a:pt x="30473" y="588"/>
                  </a:cubicBezTo>
                  <a:close/>
                  <a:moveTo>
                    <a:pt x="30467" y="1"/>
                  </a:moveTo>
                  <a:cubicBezTo>
                    <a:pt x="29433" y="1"/>
                    <a:pt x="28436" y="581"/>
                    <a:pt x="28046" y="1472"/>
                  </a:cubicBezTo>
                  <a:cubicBezTo>
                    <a:pt x="27249" y="3296"/>
                    <a:pt x="22451" y="9748"/>
                    <a:pt x="21006" y="11555"/>
                  </a:cubicBezTo>
                  <a:cubicBezTo>
                    <a:pt x="19594" y="13319"/>
                    <a:pt x="16740" y="17994"/>
                    <a:pt x="16619" y="18193"/>
                  </a:cubicBezTo>
                  <a:cubicBezTo>
                    <a:pt x="16605" y="18216"/>
                    <a:pt x="16595" y="18239"/>
                    <a:pt x="16588" y="18264"/>
                  </a:cubicBezTo>
                  <a:lnTo>
                    <a:pt x="13304" y="29644"/>
                  </a:lnTo>
                  <a:cubicBezTo>
                    <a:pt x="13298" y="29678"/>
                    <a:pt x="12542" y="33180"/>
                    <a:pt x="8499" y="45837"/>
                  </a:cubicBezTo>
                  <a:cubicBezTo>
                    <a:pt x="4880" y="57167"/>
                    <a:pt x="5799" y="63068"/>
                    <a:pt x="6104" y="64428"/>
                  </a:cubicBezTo>
                  <a:cubicBezTo>
                    <a:pt x="5213" y="64903"/>
                    <a:pt x="4010" y="67405"/>
                    <a:pt x="2618" y="71683"/>
                  </a:cubicBezTo>
                  <a:cubicBezTo>
                    <a:pt x="1" y="79716"/>
                    <a:pt x="1362" y="89554"/>
                    <a:pt x="5714" y="94081"/>
                  </a:cubicBezTo>
                  <a:cubicBezTo>
                    <a:pt x="8120" y="96582"/>
                    <a:pt x="11044" y="97829"/>
                    <a:pt x="14554" y="97829"/>
                  </a:cubicBezTo>
                  <a:cubicBezTo>
                    <a:pt x="17055" y="97829"/>
                    <a:pt x="19853" y="97195"/>
                    <a:pt x="22969" y="95932"/>
                  </a:cubicBezTo>
                  <a:cubicBezTo>
                    <a:pt x="29075" y="93457"/>
                    <a:pt x="32209" y="88202"/>
                    <a:pt x="32682" y="87354"/>
                  </a:cubicBezTo>
                  <a:cubicBezTo>
                    <a:pt x="33647" y="87090"/>
                    <a:pt x="40006" y="85259"/>
                    <a:pt x="44784" y="81633"/>
                  </a:cubicBezTo>
                  <a:cubicBezTo>
                    <a:pt x="45499" y="81091"/>
                    <a:pt x="46190" y="80546"/>
                    <a:pt x="46869" y="80010"/>
                  </a:cubicBezTo>
                  <a:cubicBezTo>
                    <a:pt x="50934" y="76800"/>
                    <a:pt x="54470" y="74006"/>
                    <a:pt x="60276" y="74006"/>
                  </a:cubicBezTo>
                  <a:cubicBezTo>
                    <a:pt x="60569" y="74006"/>
                    <a:pt x="60867" y="74013"/>
                    <a:pt x="61172" y="74028"/>
                  </a:cubicBezTo>
                  <a:cubicBezTo>
                    <a:pt x="65460" y="74231"/>
                    <a:pt x="70107" y="75735"/>
                    <a:pt x="73842" y="76944"/>
                  </a:cubicBezTo>
                  <a:cubicBezTo>
                    <a:pt x="76496" y="77803"/>
                    <a:pt x="78617" y="78489"/>
                    <a:pt x="79904" y="78489"/>
                  </a:cubicBezTo>
                  <a:cubicBezTo>
                    <a:pt x="79971" y="78489"/>
                    <a:pt x="80036" y="78487"/>
                    <a:pt x="80098" y="78483"/>
                  </a:cubicBezTo>
                  <a:cubicBezTo>
                    <a:pt x="81185" y="78415"/>
                    <a:pt x="82029" y="77881"/>
                    <a:pt x="82476" y="76979"/>
                  </a:cubicBezTo>
                  <a:cubicBezTo>
                    <a:pt x="83334" y="75250"/>
                    <a:pt x="82663" y="72443"/>
                    <a:pt x="80681" y="69472"/>
                  </a:cubicBezTo>
                  <a:cubicBezTo>
                    <a:pt x="77981" y="65420"/>
                    <a:pt x="72353" y="63764"/>
                    <a:pt x="66911" y="62163"/>
                  </a:cubicBezTo>
                  <a:cubicBezTo>
                    <a:pt x="65753" y="61822"/>
                    <a:pt x="64658" y="61500"/>
                    <a:pt x="63593" y="61155"/>
                  </a:cubicBezTo>
                  <a:cubicBezTo>
                    <a:pt x="56707" y="58928"/>
                    <a:pt x="54367" y="54388"/>
                    <a:pt x="55770" y="45973"/>
                  </a:cubicBezTo>
                  <a:cubicBezTo>
                    <a:pt x="56680" y="40514"/>
                    <a:pt x="59777" y="33104"/>
                    <a:pt x="62266" y="27150"/>
                  </a:cubicBezTo>
                  <a:cubicBezTo>
                    <a:pt x="64161" y="22618"/>
                    <a:pt x="65658" y="19036"/>
                    <a:pt x="65577" y="17742"/>
                  </a:cubicBezTo>
                  <a:cubicBezTo>
                    <a:pt x="65561" y="17466"/>
                    <a:pt x="65388" y="17216"/>
                    <a:pt x="65066" y="16999"/>
                  </a:cubicBezTo>
                  <a:cubicBezTo>
                    <a:pt x="63002" y="15607"/>
                    <a:pt x="53280" y="15093"/>
                    <a:pt x="45148" y="15093"/>
                  </a:cubicBezTo>
                  <a:cubicBezTo>
                    <a:pt x="39569" y="15093"/>
                    <a:pt x="34738" y="15335"/>
                    <a:pt x="33641" y="15700"/>
                  </a:cubicBezTo>
                  <a:cubicBezTo>
                    <a:pt x="33307" y="15811"/>
                    <a:pt x="33009" y="15906"/>
                    <a:pt x="32734" y="15992"/>
                  </a:cubicBezTo>
                  <a:cubicBezTo>
                    <a:pt x="30772" y="16610"/>
                    <a:pt x="30037" y="16841"/>
                    <a:pt x="27798" y="19720"/>
                  </a:cubicBezTo>
                  <a:cubicBezTo>
                    <a:pt x="27321" y="20333"/>
                    <a:pt x="26888" y="20917"/>
                    <a:pt x="26499" y="21459"/>
                  </a:cubicBezTo>
                  <a:lnTo>
                    <a:pt x="27562" y="19227"/>
                  </a:lnTo>
                  <a:lnTo>
                    <a:pt x="27590" y="19228"/>
                  </a:lnTo>
                  <a:cubicBezTo>
                    <a:pt x="27595" y="19228"/>
                    <a:pt x="27599" y="19228"/>
                    <a:pt x="27604" y="19228"/>
                  </a:cubicBezTo>
                  <a:cubicBezTo>
                    <a:pt x="27734" y="19228"/>
                    <a:pt x="27849" y="19143"/>
                    <a:pt x="27888" y="19018"/>
                  </a:cubicBezTo>
                  <a:cubicBezTo>
                    <a:pt x="27890" y="19009"/>
                    <a:pt x="28134" y="18209"/>
                    <a:pt x="29254" y="16753"/>
                  </a:cubicBezTo>
                  <a:lnTo>
                    <a:pt x="29431" y="16527"/>
                  </a:lnTo>
                  <a:cubicBezTo>
                    <a:pt x="30773" y="14798"/>
                    <a:pt x="33566" y="11200"/>
                    <a:pt x="33681" y="5253"/>
                  </a:cubicBezTo>
                  <a:cubicBezTo>
                    <a:pt x="33761" y="1108"/>
                    <a:pt x="31865" y="243"/>
                    <a:pt x="31046" y="63"/>
                  </a:cubicBezTo>
                  <a:cubicBezTo>
                    <a:pt x="30854" y="21"/>
                    <a:pt x="30660" y="1"/>
                    <a:pt x="30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2"/>
            <p:cNvSpPr/>
            <p:nvPr/>
          </p:nvSpPr>
          <p:spPr>
            <a:xfrm>
              <a:off x="5398975" y="2988325"/>
              <a:ext cx="256575" cy="113275"/>
            </a:xfrm>
            <a:custGeom>
              <a:rect b="b" l="l" r="r" t="t"/>
              <a:pathLst>
                <a:path extrusionOk="0" h="4531" w="10263">
                  <a:moveTo>
                    <a:pt x="2245" y="1"/>
                  </a:moveTo>
                  <a:cubicBezTo>
                    <a:pt x="687" y="1"/>
                    <a:pt x="1" y="775"/>
                    <a:pt x="1" y="1401"/>
                  </a:cubicBezTo>
                  <a:cubicBezTo>
                    <a:pt x="1" y="2401"/>
                    <a:pt x="9262" y="4530"/>
                    <a:pt x="9887" y="4530"/>
                  </a:cubicBezTo>
                  <a:cubicBezTo>
                    <a:pt x="9887" y="4530"/>
                    <a:pt x="10263" y="3028"/>
                    <a:pt x="6008" y="1026"/>
                  </a:cubicBezTo>
                  <a:cubicBezTo>
                    <a:pt x="4417" y="277"/>
                    <a:pt x="3176" y="1"/>
                    <a:pt x="2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2"/>
            <p:cNvSpPr/>
            <p:nvPr/>
          </p:nvSpPr>
          <p:spPr>
            <a:xfrm>
              <a:off x="5391650" y="2980900"/>
              <a:ext cx="269350" cy="128000"/>
            </a:xfrm>
            <a:custGeom>
              <a:rect b="b" l="l" r="r" t="t"/>
              <a:pathLst>
                <a:path extrusionOk="0" h="5120" w="10774">
                  <a:moveTo>
                    <a:pt x="2547" y="590"/>
                  </a:moveTo>
                  <a:cubicBezTo>
                    <a:pt x="3367" y="590"/>
                    <a:pt x="4541" y="818"/>
                    <a:pt x="6176" y="1588"/>
                  </a:cubicBezTo>
                  <a:cubicBezTo>
                    <a:pt x="9026" y="2930"/>
                    <a:pt x="9697" y="4003"/>
                    <a:pt x="9851" y="4487"/>
                  </a:cubicBezTo>
                  <a:cubicBezTo>
                    <a:pt x="9089" y="4352"/>
                    <a:pt x="7206" y="3932"/>
                    <a:pt x="5290" y="3413"/>
                  </a:cubicBezTo>
                  <a:cubicBezTo>
                    <a:pt x="984" y="2246"/>
                    <a:pt x="608" y="1715"/>
                    <a:pt x="586" y="1698"/>
                  </a:cubicBezTo>
                  <a:cubicBezTo>
                    <a:pt x="586" y="1424"/>
                    <a:pt x="778" y="1138"/>
                    <a:pt x="1097" y="935"/>
                  </a:cubicBezTo>
                  <a:cubicBezTo>
                    <a:pt x="1326" y="791"/>
                    <a:pt x="1781" y="590"/>
                    <a:pt x="2547" y="590"/>
                  </a:cubicBezTo>
                  <a:close/>
                  <a:moveTo>
                    <a:pt x="2543" y="1"/>
                  </a:moveTo>
                  <a:cubicBezTo>
                    <a:pt x="1678" y="1"/>
                    <a:pt x="1118" y="228"/>
                    <a:pt x="784" y="441"/>
                  </a:cubicBezTo>
                  <a:cubicBezTo>
                    <a:pt x="294" y="752"/>
                    <a:pt x="0" y="1222"/>
                    <a:pt x="0" y="1698"/>
                  </a:cubicBezTo>
                  <a:cubicBezTo>
                    <a:pt x="0" y="3138"/>
                    <a:pt x="10079" y="5120"/>
                    <a:pt x="10181" y="5120"/>
                  </a:cubicBezTo>
                  <a:cubicBezTo>
                    <a:pt x="10182" y="5120"/>
                    <a:pt x="10183" y="5120"/>
                    <a:pt x="10184" y="5120"/>
                  </a:cubicBezTo>
                  <a:cubicBezTo>
                    <a:pt x="10317" y="5120"/>
                    <a:pt x="10433" y="5028"/>
                    <a:pt x="10466" y="4898"/>
                  </a:cubicBezTo>
                  <a:cubicBezTo>
                    <a:pt x="10509" y="4721"/>
                    <a:pt x="10774" y="3104"/>
                    <a:pt x="6426" y="1058"/>
                  </a:cubicBezTo>
                  <a:cubicBezTo>
                    <a:pt x="4724" y="257"/>
                    <a:pt x="3462" y="1"/>
                    <a:pt x="2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2"/>
            <p:cNvSpPr/>
            <p:nvPr/>
          </p:nvSpPr>
          <p:spPr>
            <a:xfrm>
              <a:off x="4370800" y="1379225"/>
              <a:ext cx="359900" cy="212375"/>
            </a:xfrm>
            <a:custGeom>
              <a:rect b="b" l="l" r="r" t="t"/>
              <a:pathLst>
                <a:path extrusionOk="0" h="8495" w="14396">
                  <a:moveTo>
                    <a:pt x="11594" y="1"/>
                  </a:moveTo>
                  <a:cubicBezTo>
                    <a:pt x="11334" y="1"/>
                    <a:pt x="11049" y="74"/>
                    <a:pt x="10738" y="235"/>
                  </a:cubicBezTo>
                  <a:lnTo>
                    <a:pt x="0" y="8495"/>
                  </a:lnTo>
                  <a:lnTo>
                    <a:pt x="14396" y="8495"/>
                  </a:lnTo>
                  <a:cubicBezTo>
                    <a:pt x="14396" y="8495"/>
                    <a:pt x="14396" y="1"/>
                    <a:pt x="11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2"/>
            <p:cNvSpPr/>
            <p:nvPr/>
          </p:nvSpPr>
          <p:spPr>
            <a:xfrm>
              <a:off x="4360775" y="1371875"/>
              <a:ext cx="377225" cy="227025"/>
            </a:xfrm>
            <a:custGeom>
              <a:rect b="b" l="l" r="r" t="t"/>
              <a:pathLst>
                <a:path extrusionOk="0" h="9081" w="15089">
                  <a:moveTo>
                    <a:pt x="11994" y="588"/>
                  </a:moveTo>
                  <a:cubicBezTo>
                    <a:pt x="12190" y="588"/>
                    <a:pt x="12372" y="640"/>
                    <a:pt x="12542" y="744"/>
                  </a:cubicBezTo>
                  <a:cubicBezTo>
                    <a:pt x="14073" y="1676"/>
                    <a:pt x="14467" y="6402"/>
                    <a:pt x="14501" y="8495"/>
                  </a:cubicBezTo>
                  <a:lnTo>
                    <a:pt x="1262" y="8495"/>
                  </a:lnTo>
                  <a:lnTo>
                    <a:pt x="11296" y="778"/>
                  </a:lnTo>
                  <a:cubicBezTo>
                    <a:pt x="11547" y="651"/>
                    <a:pt x="11779" y="588"/>
                    <a:pt x="11994" y="588"/>
                  </a:cubicBezTo>
                  <a:close/>
                  <a:moveTo>
                    <a:pt x="11996" y="0"/>
                  </a:moveTo>
                  <a:cubicBezTo>
                    <a:pt x="11682" y="0"/>
                    <a:pt x="11351" y="90"/>
                    <a:pt x="11004" y="269"/>
                  </a:cubicBezTo>
                  <a:cubicBezTo>
                    <a:pt x="10989" y="276"/>
                    <a:pt x="10974" y="285"/>
                    <a:pt x="10960" y="296"/>
                  </a:cubicBezTo>
                  <a:lnTo>
                    <a:pt x="222" y="8556"/>
                  </a:lnTo>
                  <a:cubicBezTo>
                    <a:pt x="0" y="8726"/>
                    <a:pt x="120" y="9081"/>
                    <a:pt x="400" y="9081"/>
                  </a:cubicBezTo>
                  <a:lnTo>
                    <a:pt x="14797" y="9081"/>
                  </a:lnTo>
                  <a:cubicBezTo>
                    <a:pt x="14797" y="9081"/>
                    <a:pt x="14798" y="9081"/>
                    <a:pt x="14799" y="9081"/>
                  </a:cubicBezTo>
                  <a:cubicBezTo>
                    <a:pt x="14959" y="9081"/>
                    <a:pt x="15089" y="8950"/>
                    <a:pt x="15089" y="8789"/>
                  </a:cubicBezTo>
                  <a:cubicBezTo>
                    <a:pt x="15089" y="8495"/>
                    <a:pt x="15063" y="1594"/>
                    <a:pt x="12847" y="244"/>
                  </a:cubicBezTo>
                  <a:cubicBezTo>
                    <a:pt x="12580" y="81"/>
                    <a:pt x="12296" y="0"/>
                    <a:pt x="119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2"/>
            <p:cNvSpPr/>
            <p:nvPr/>
          </p:nvSpPr>
          <p:spPr>
            <a:xfrm>
              <a:off x="4292850" y="2768775"/>
              <a:ext cx="157150" cy="113325"/>
            </a:xfrm>
            <a:custGeom>
              <a:rect b="b" l="l" r="r" t="t"/>
              <a:pathLst>
                <a:path extrusionOk="0" h="4533" w="6286">
                  <a:moveTo>
                    <a:pt x="5952" y="0"/>
                  </a:moveTo>
                  <a:cubicBezTo>
                    <a:pt x="5911" y="0"/>
                    <a:pt x="5870" y="9"/>
                    <a:pt x="5830" y="27"/>
                  </a:cubicBezTo>
                  <a:cubicBezTo>
                    <a:pt x="3533" y="1011"/>
                    <a:pt x="1627" y="2365"/>
                    <a:pt x="166" y="4047"/>
                  </a:cubicBezTo>
                  <a:cubicBezTo>
                    <a:pt x="0" y="4237"/>
                    <a:pt x="136" y="4532"/>
                    <a:pt x="387" y="4532"/>
                  </a:cubicBezTo>
                  <a:cubicBezTo>
                    <a:pt x="473" y="4532"/>
                    <a:pt x="553" y="4496"/>
                    <a:pt x="609" y="4431"/>
                  </a:cubicBezTo>
                  <a:cubicBezTo>
                    <a:pt x="2010" y="2815"/>
                    <a:pt x="3845" y="1515"/>
                    <a:pt x="6061" y="565"/>
                  </a:cubicBezTo>
                  <a:cubicBezTo>
                    <a:pt x="6214" y="503"/>
                    <a:pt x="6286" y="329"/>
                    <a:pt x="6221" y="178"/>
                  </a:cubicBezTo>
                  <a:cubicBezTo>
                    <a:pt x="6173" y="67"/>
                    <a:pt x="6065" y="0"/>
                    <a:pt x="5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2"/>
            <p:cNvSpPr/>
            <p:nvPr/>
          </p:nvSpPr>
          <p:spPr>
            <a:xfrm>
              <a:off x="4245575" y="2913000"/>
              <a:ext cx="32625" cy="48850"/>
            </a:xfrm>
            <a:custGeom>
              <a:rect b="b" l="l" r="r" t="t"/>
              <a:pathLst>
                <a:path extrusionOk="0" h="1954" w="1305">
                  <a:moveTo>
                    <a:pt x="970" y="1"/>
                  </a:moveTo>
                  <a:cubicBezTo>
                    <a:pt x="869" y="1"/>
                    <a:pt x="771" y="54"/>
                    <a:pt x="717" y="148"/>
                  </a:cubicBezTo>
                  <a:cubicBezTo>
                    <a:pt x="229" y="988"/>
                    <a:pt x="55" y="1551"/>
                    <a:pt x="48" y="1576"/>
                  </a:cubicBezTo>
                  <a:cubicBezTo>
                    <a:pt x="0" y="1730"/>
                    <a:pt x="87" y="1893"/>
                    <a:pt x="243" y="1941"/>
                  </a:cubicBezTo>
                  <a:cubicBezTo>
                    <a:pt x="270" y="1949"/>
                    <a:pt x="299" y="1953"/>
                    <a:pt x="328" y="1953"/>
                  </a:cubicBezTo>
                  <a:cubicBezTo>
                    <a:pt x="457" y="1953"/>
                    <a:pt x="570" y="1870"/>
                    <a:pt x="608" y="1747"/>
                  </a:cubicBezTo>
                  <a:cubicBezTo>
                    <a:pt x="609" y="1741"/>
                    <a:pt x="774" y="1218"/>
                    <a:pt x="1224" y="440"/>
                  </a:cubicBezTo>
                  <a:cubicBezTo>
                    <a:pt x="1305" y="300"/>
                    <a:pt x="1257" y="121"/>
                    <a:pt x="1116" y="40"/>
                  </a:cubicBezTo>
                  <a:cubicBezTo>
                    <a:pt x="1070" y="13"/>
                    <a:pt x="1020" y="1"/>
                    <a:pt x="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2"/>
            <p:cNvSpPr/>
            <p:nvPr/>
          </p:nvSpPr>
          <p:spPr>
            <a:xfrm>
              <a:off x="4098475" y="3185000"/>
              <a:ext cx="58325" cy="55600"/>
            </a:xfrm>
            <a:custGeom>
              <a:rect b="b" l="l" r="r" t="t"/>
              <a:pathLst>
                <a:path extrusionOk="0" h="2224" w="2333">
                  <a:moveTo>
                    <a:pt x="328" y="1"/>
                  </a:moveTo>
                  <a:cubicBezTo>
                    <a:pt x="261" y="1"/>
                    <a:pt x="194" y="23"/>
                    <a:pt x="140" y="70"/>
                  </a:cubicBezTo>
                  <a:cubicBezTo>
                    <a:pt x="17" y="174"/>
                    <a:pt x="1" y="360"/>
                    <a:pt x="105" y="483"/>
                  </a:cubicBezTo>
                  <a:cubicBezTo>
                    <a:pt x="610" y="1078"/>
                    <a:pt x="1157" y="1634"/>
                    <a:pt x="1741" y="2150"/>
                  </a:cubicBezTo>
                  <a:cubicBezTo>
                    <a:pt x="1794" y="2197"/>
                    <a:pt x="1863" y="2223"/>
                    <a:pt x="1934" y="2223"/>
                  </a:cubicBezTo>
                  <a:cubicBezTo>
                    <a:pt x="1935" y="2223"/>
                    <a:pt x="1935" y="2223"/>
                    <a:pt x="1936" y="2223"/>
                  </a:cubicBezTo>
                  <a:cubicBezTo>
                    <a:pt x="2206" y="2223"/>
                    <a:pt x="2333" y="1887"/>
                    <a:pt x="2128" y="1710"/>
                  </a:cubicBezTo>
                  <a:cubicBezTo>
                    <a:pt x="1564" y="1213"/>
                    <a:pt x="1038" y="677"/>
                    <a:pt x="552" y="104"/>
                  </a:cubicBezTo>
                  <a:cubicBezTo>
                    <a:pt x="494" y="36"/>
                    <a:pt x="411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2"/>
            <p:cNvSpPr/>
            <p:nvPr/>
          </p:nvSpPr>
          <p:spPr>
            <a:xfrm>
              <a:off x="4198225" y="3268875"/>
              <a:ext cx="255275" cy="66550"/>
            </a:xfrm>
            <a:custGeom>
              <a:rect b="b" l="l" r="r" t="t"/>
              <a:pathLst>
                <a:path extrusionOk="0" h="2662" w="10211">
                  <a:moveTo>
                    <a:pt x="337" y="0"/>
                  </a:moveTo>
                  <a:cubicBezTo>
                    <a:pt x="236" y="0"/>
                    <a:pt x="137" y="53"/>
                    <a:pt x="83" y="147"/>
                  </a:cubicBezTo>
                  <a:cubicBezTo>
                    <a:pt x="1" y="288"/>
                    <a:pt x="51" y="469"/>
                    <a:pt x="194" y="549"/>
                  </a:cubicBezTo>
                  <a:cubicBezTo>
                    <a:pt x="3280" y="2329"/>
                    <a:pt x="6336" y="2662"/>
                    <a:pt x="8184" y="2662"/>
                  </a:cubicBezTo>
                  <a:cubicBezTo>
                    <a:pt x="9216" y="2662"/>
                    <a:pt x="9872" y="2557"/>
                    <a:pt x="9943" y="2545"/>
                  </a:cubicBezTo>
                  <a:cubicBezTo>
                    <a:pt x="10103" y="2518"/>
                    <a:pt x="10211" y="2368"/>
                    <a:pt x="10184" y="2208"/>
                  </a:cubicBezTo>
                  <a:cubicBezTo>
                    <a:pt x="10160" y="2065"/>
                    <a:pt x="10036" y="1963"/>
                    <a:pt x="9896" y="1963"/>
                  </a:cubicBezTo>
                  <a:cubicBezTo>
                    <a:pt x="9880" y="1963"/>
                    <a:pt x="9864" y="1964"/>
                    <a:pt x="9848" y="1967"/>
                  </a:cubicBezTo>
                  <a:cubicBezTo>
                    <a:pt x="9831" y="1970"/>
                    <a:pt x="9220" y="2066"/>
                    <a:pt x="8229" y="2066"/>
                  </a:cubicBezTo>
                  <a:cubicBezTo>
                    <a:pt x="6453" y="2066"/>
                    <a:pt x="3458" y="1756"/>
                    <a:pt x="487" y="42"/>
                  </a:cubicBezTo>
                  <a:cubicBezTo>
                    <a:pt x="440" y="14"/>
                    <a:pt x="388" y="0"/>
                    <a:pt x="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2"/>
            <p:cNvSpPr/>
            <p:nvPr/>
          </p:nvSpPr>
          <p:spPr>
            <a:xfrm>
              <a:off x="3758625" y="1573875"/>
              <a:ext cx="2028525" cy="1486775"/>
            </a:xfrm>
            <a:custGeom>
              <a:rect b="b" l="l" r="r" t="t"/>
              <a:pathLst>
                <a:path extrusionOk="0" h="59471" w="81141">
                  <a:moveTo>
                    <a:pt x="13524" y="1"/>
                  </a:moveTo>
                  <a:cubicBezTo>
                    <a:pt x="6055" y="1"/>
                    <a:pt x="1" y="5782"/>
                    <a:pt x="1" y="12914"/>
                  </a:cubicBezTo>
                  <a:lnTo>
                    <a:pt x="1" y="38402"/>
                  </a:lnTo>
                  <a:cubicBezTo>
                    <a:pt x="1" y="44603"/>
                    <a:pt x="4578" y="49781"/>
                    <a:pt x="10682" y="51026"/>
                  </a:cubicBezTo>
                  <a:lnTo>
                    <a:pt x="7829" y="59471"/>
                  </a:lnTo>
                  <a:lnTo>
                    <a:pt x="21055" y="51315"/>
                  </a:lnTo>
                  <a:lnTo>
                    <a:pt x="67617" y="51315"/>
                  </a:lnTo>
                  <a:cubicBezTo>
                    <a:pt x="75086" y="51315"/>
                    <a:pt x="81140" y="45533"/>
                    <a:pt x="81140" y="38402"/>
                  </a:cubicBezTo>
                  <a:lnTo>
                    <a:pt x="81140" y="12914"/>
                  </a:lnTo>
                  <a:cubicBezTo>
                    <a:pt x="81140" y="5782"/>
                    <a:pt x="75086" y="1"/>
                    <a:pt x="6761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2"/>
            <p:cNvSpPr/>
            <p:nvPr/>
          </p:nvSpPr>
          <p:spPr>
            <a:xfrm>
              <a:off x="3743950" y="1559225"/>
              <a:ext cx="2057850" cy="1535225"/>
            </a:xfrm>
            <a:custGeom>
              <a:rect b="b" l="l" r="r" t="t"/>
              <a:pathLst>
                <a:path extrusionOk="0" h="61409" w="82314">
                  <a:moveTo>
                    <a:pt x="68204" y="1172"/>
                  </a:moveTo>
                  <a:cubicBezTo>
                    <a:pt x="75338" y="1172"/>
                    <a:pt x="81142" y="6702"/>
                    <a:pt x="81142" y="13500"/>
                  </a:cubicBezTo>
                  <a:lnTo>
                    <a:pt x="81142" y="38988"/>
                  </a:lnTo>
                  <a:cubicBezTo>
                    <a:pt x="81142" y="45784"/>
                    <a:pt x="75337" y="51314"/>
                    <a:pt x="68204" y="51314"/>
                  </a:cubicBezTo>
                  <a:lnTo>
                    <a:pt x="21475" y="51314"/>
                  </a:lnTo>
                  <a:lnTo>
                    <a:pt x="9492" y="58705"/>
                  </a:lnTo>
                  <a:lnTo>
                    <a:pt x="9492" y="58705"/>
                  </a:lnTo>
                  <a:lnTo>
                    <a:pt x="12036" y="51172"/>
                  </a:lnTo>
                  <a:lnTo>
                    <a:pt x="11386" y="51039"/>
                  </a:lnTo>
                  <a:cubicBezTo>
                    <a:pt x="5469" y="49830"/>
                    <a:pt x="1173" y="44761"/>
                    <a:pt x="1173" y="38988"/>
                  </a:cubicBezTo>
                  <a:lnTo>
                    <a:pt x="1173" y="13500"/>
                  </a:lnTo>
                  <a:cubicBezTo>
                    <a:pt x="1173" y="6702"/>
                    <a:pt x="6976" y="1172"/>
                    <a:pt x="14111" y="1172"/>
                  </a:cubicBezTo>
                  <a:close/>
                  <a:moveTo>
                    <a:pt x="14111" y="0"/>
                  </a:moveTo>
                  <a:cubicBezTo>
                    <a:pt x="6331" y="0"/>
                    <a:pt x="1" y="6057"/>
                    <a:pt x="1" y="13500"/>
                  </a:cubicBezTo>
                  <a:lnTo>
                    <a:pt x="1" y="38988"/>
                  </a:lnTo>
                  <a:cubicBezTo>
                    <a:pt x="1" y="45103"/>
                    <a:pt x="4381" y="50493"/>
                    <a:pt x="10506" y="52040"/>
                  </a:cubicBezTo>
                  <a:lnTo>
                    <a:pt x="7341" y="61409"/>
                  </a:lnTo>
                  <a:lnTo>
                    <a:pt x="7341" y="61409"/>
                  </a:lnTo>
                  <a:lnTo>
                    <a:pt x="21808" y="52488"/>
                  </a:lnTo>
                  <a:lnTo>
                    <a:pt x="68204" y="52488"/>
                  </a:lnTo>
                  <a:cubicBezTo>
                    <a:pt x="75984" y="52488"/>
                    <a:pt x="82314" y="46431"/>
                    <a:pt x="82314" y="38988"/>
                  </a:cubicBezTo>
                  <a:lnTo>
                    <a:pt x="82314" y="13500"/>
                  </a:lnTo>
                  <a:cubicBezTo>
                    <a:pt x="82314" y="6056"/>
                    <a:pt x="75984" y="0"/>
                    <a:pt x="6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2"/>
            <p:cNvSpPr/>
            <p:nvPr/>
          </p:nvSpPr>
          <p:spPr>
            <a:xfrm>
              <a:off x="3963675" y="1987825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1"/>
                  </a:moveTo>
                  <a:cubicBezTo>
                    <a:pt x="272" y="1"/>
                    <a:pt x="1" y="272"/>
                    <a:pt x="1" y="606"/>
                  </a:cubicBezTo>
                  <a:cubicBezTo>
                    <a:pt x="1" y="939"/>
                    <a:pt x="272" y="1211"/>
                    <a:pt x="606" y="1211"/>
                  </a:cubicBezTo>
                  <a:lnTo>
                    <a:pt x="61418" y="1211"/>
                  </a:lnTo>
                  <a:cubicBezTo>
                    <a:pt x="61753" y="1211"/>
                    <a:pt x="62023" y="939"/>
                    <a:pt x="62023" y="606"/>
                  </a:cubicBezTo>
                  <a:cubicBezTo>
                    <a:pt x="62023" y="272"/>
                    <a:pt x="61753" y="1"/>
                    <a:pt x="6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2"/>
            <p:cNvSpPr/>
            <p:nvPr/>
          </p:nvSpPr>
          <p:spPr>
            <a:xfrm>
              <a:off x="3963675" y="2144325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2"/>
            <p:cNvSpPr/>
            <p:nvPr/>
          </p:nvSpPr>
          <p:spPr>
            <a:xfrm>
              <a:off x="3963675" y="2300800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2"/>
            <p:cNvSpPr/>
            <p:nvPr/>
          </p:nvSpPr>
          <p:spPr>
            <a:xfrm>
              <a:off x="3963675" y="2457275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2"/>
            <p:cNvSpPr/>
            <p:nvPr/>
          </p:nvSpPr>
          <p:spPr>
            <a:xfrm>
              <a:off x="5586250" y="1772325"/>
              <a:ext cx="377175" cy="360175"/>
            </a:xfrm>
            <a:custGeom>
              <a:rect b="b" l="l" r="r" t="t"/>
              <a:pathLst>
                <a:path extrusionOk="0" h="14407" w="15087">
                  <a:moveTo>
                    <a:pt x="7543" y="1"/>
                  </a:moveTo>
                  <a:cubicBezTo>
                    <a:pt x="5543" y="1"/>
                    <a:pt x="3624" y="759"/>
                    <a:pt x="2210" y="2111"/>
                  </a:cubicBezTo>
                  <a:cubicBezTo>
                    <a:pt x="795" y="3462"/>
                    <a:pt x="1" y="5294"/>
                    <a:pt x="1" y="7204"/>
                  </a:cubicBezTo>
                  <a:cubicBezTo>
                    <a:pt x="1" y="9114"/>
                    <a:pt x="795" y="10946"/>
                    <a:pt x="2210" y="12297"/>
                  </a:cubicBezTo>
                  <a:cubicBezTo>
                    <a:pt x="3624" y="13647"/>
                    <a:pt x="5543" y="14406"/>
                    <a:pt x="7543" y="14406"/>
                  </a:cubicBezTo>
                  <a:cubicBezTo>
                    <a:pt x="9544" y="14406"/>
                    <a:pt x="11463" y="13647"/>
                    <a:pt x="12877" y="12297"/>
                  </a:cubicBezTo>
                  <a:cubicBezTo>
                    <a:pt x="14292" y="10946"/>
                    <a:pt x="15086" y="9114"/>
                    <a:pt x="15086" y="7204"/>
                  </a:cubicBezTo>
                  <a:cubicBezTo>
                    <a:pt x="15086" y="5294"/>
                    <a:pt x="14292" y="3462"/>
                    <a:pt x="12877" y="2111"/>
                  </a:cubicBezTo>
                  <a:cubicBezTo>
                    <a:pt x="11463" y="759"/>
                    <a:pt x="9544" y="1"/>
                    <a:pt x="7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2"/>
            <p:cNvSpPr/>
            <p:nvPr/>
          </p:nvSpPr>
          <p:spPr>
            <a:xfrm>
              <a:off x="5684425" y="1826600"/>
              <a:ext cx="136100" cy="266175"/>
            </a:xfrm>
            <a:custGeom>
              <a:rect b="b" l="l" r="r" t="t"/>
              <a:pathLst>
                <a:path extrusionOk="0" h="10647" w="5444">
                  <a:moveTo>
                    <a:pt x="4122" y="1"/>
                  </a:moveTo>
                  <a:cubicBezTo>
                    <a:pt x="3883" y="1"/>
                    <a:pt x="3563" y="122"/>
                    <a:pt x="3163" y="366"/>
                  </a:cubicBezTo>
                  <a:lnTo>
                    <a:pt x="620" y="1704"/>
                  </a:lnTo>
                  <a:cubicBezTo>
                    <a:pt x="396" y="1851"/>
                    <a:pt x="237" y="1990"/>
                    <a:pt x="143" y="2121"/>
                  </a:cubicBezTo>
                  <a:cubicBezTo>
                    <a:pt x="48" y="2253"/>
                    <a:pt x="0" y="2411"/>
                    <a:pt x="0" y="2596"/>
                  </a:cubicBezTo>
                  <a:cubicBezTo>
                    <a:pt x="0" y="2850"/>
                    <a:pt x="89" y="3072"/>
                    <a:pt x="265" y="3262"/>
                  </a:cubicBezTo>
                  <a:cubicBezTo>
                    <a:pt x="440" y="3452"/>
                    <a:pt x="658" y="3547"/>
                    <a:pt x="919" y="3547"/>
                  </a:cubicBezTo>
                  <a:cubicBezTo>
                    <a:pt x="1073" y="3547"/>
                    <a:pt x="1228" y="3506"/>
                    <a:pt x="1386" y="3423"/>
                  </a:cubicBezTo>
                  <a:lnTo>
                    <a:pt x="2710" y="2684"/>
                  </a:lnTo>
                  <a:lnTo>
                    <a:pt x="2710" y="8518"/>
                  </a:lnTo>
                  <a:cubicBezTo>
                    <a:pt x="2710" y="9235"/>
                    <a:pt x="2819" y="9768"/>
                    <a:pt x="3036" y="10120"/>
                  </a:cubicBezTo>
                  <a:cubicBezTo>
                    <a:pt x="3253" y="10471"/>
                    <a:pt x="3596" y="10646"/>
                    <a:pt x="4066" y="10646"/>
                  </a:cubicBezTo>
                  <a:cubicBezTo>
                    <a:pt x="4985" y="10646"/>
                    <a:pt x="5444" y="10005"/>
                    <a:pt x="5444" y="8723"/>
                  </a:cubicBezTo>
                  <a:lnTo>
                    <a:pt x="5444" y="1967"/>
                  </a:lnTo>
                  <a:cubicBezTo>
                    <a:pt x="5444" y="656"/>
                    <a:pt x="5007" y="1"/>
                    <a:pt x="4135" y="1"/>
                  </a:cubicBezTo>
                  <a:cubicBezTo>
                    <a:pt x="4131" y="1"/>
                    <a:pt x="4126" y="1"/>
                    <a:pt x="4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2"/>
            <p:cNvSpPr/>
            <p:nvPr/>
          </p:nvSpPr>
          <p:spPr>
            <a:xfrm>
              <a:off x="5039800" y="1336850"/>
              <a:ext cx="371700" cy="352075"/>
            </a:xfrm>
            <a:custGeom>
              <a:rect b="b" l="l" r="r" t="t"/>
              <a:pathLst>
                <a:path extrusionOk="0" h="14083" w="14868">
                  <a:moveTo>
                    <a:pt x="5791" y="0"/>
                  </a:moveTo>
                  <a:cubicBezTo>
                    <a:pt x="3646" y="0"/>
                    <a:pt x="1296" y="1408"/>
                    <a:pt x="0" y="2992"/>
                  </a:cubicBezTo>
                  <a:lnTo>
                    <a:pt x="472" y="5705"/>
                  </a:lnTo>
                  <a:cubicBezTo>
                    <a:pt x="472" y="5705"/>
                    <a:pt x="709" y="10425"/>
                    <a:pt x="4957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8" y="14083"/>
                    <a:pt x="14682" y="13234"/>
                    <a:pt x="14750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2"/>
            <p:cNvSpPr/>
            <p:nvPr/>
          </p:nvSpPr>
          <p:spPr>
            <a:xfrm>
              <a:off x="5031575" y="1329525"/>
              <a:ext cx="386375" cy="366750"/>
            </a:xfrm>
            <a:custGeom>
              <a:rect b="b" l="l" r="r" t="t"/>
              <a:pathLst>
                <a:path extrusionOk="0" h="14670" w="15455">
                  <a:moveTo>
                    <a:pt x="6114" y="0"/>
                  </a:moveTo>
                  <a:cubicBezTo>
                    <a:pt x="3827" y="0"/>
                    <a:pt x="1397" y="1519"/>
                    <a:pt x="102" y="3100"/>
                  </a:cubicBezTo>
                  <a:cubicBezTo>
                    <a:pt x="0" y="3225"/>
                    <a:pt x="19" y="3409"/>
                    <a:pt x="143" y="3512"/>
                  </a:cubicBezTo>
                  <a:cubicBezTo>
                    <a:pt x="198" y="3556"/>
                    <a:pt x="264" y="3578"/>
                    <a:pt x="329" y="3578"/>
                  </a:cubicBezTo>
                  <a:cubicBezTo>
                    <a:pt x="414" y="3578"/>
                    <a:pt x="498" y="3541"/>
                    <a:pt x="556" y="3470"/>
                  </a:cubicBezTo>
                  <a:cubicBezTo>
                    <a:pt x="1761" y="1999"/>
                    <a:pt x="4013" y="587"/>
                    <a:pt x="6111" y="587"/>
                  </a:cubicBezTo>
                  <a:cubicBezTo>
                    <a:pt x="6224" y="587"/>
                    <a:pt x="6338" y="591"/>
                    <a:pt x="6450" y="599"/>
                  </a:cubicBezTo>
                  <a:cubicBezTo>
                    <a:pt x="7719" y="694"/>
                    <a:pt x="8710" y="1330"/>
                    <a:pt x="9399" y="2490"/>
                  </a:cubicBezTo>
                  <a:cubicBezTo>
                    <a:pt x="10157" y="3766"/>
                    <a:pt x="11019" y="4928"/>
                    <a:pt x="11853" y="6053"/>
                  </a:cubicBezTo>
                  <a:cubicBezTo>
                    <a:pt x="13467" y="8227"/>
                    <a:pt x="14861" y="10105"/>
                    <a:pt x="14787" y="11886"/>
                  </a:cubicBezTo>
                  <a:cubicBezTo>
                    <a:pt x="14759" y="12543"/>
                    <a:pt x="14403" y="13071"/>
                    <a:pt x="13729" y="13459"/>
                  </a:cubicBezTo>
                  <a:cubicBezTo>
                    <a:pt x="13002" y="13877"/>
                    <a:pt x="11996" y="14078"/>
                    <a:pt x="10871" y="14078"/>
                  </a:cubicBezTo>
                  <a:cubicBezTo>
                    <a:pt x="9140" y="14078"/>
                    <a:pt x="7128" y="13601"/>
                    <a:pt x="5422" y="12701"/>
                  </a:cubicBezTo>
                  <a:cubicBezTo>
                    <a:pt x="1378" y="10567"/>
                    <a:pt x="1096" y="6029"/>
                    <a:pt x="1093" y="5984"/>
                  </a:cubicBezTo>
                  <a:cubicBezTo>
                    <a:pt x="1086" y="5830"/>
                    <a:pt x="973" y="5705"/>
                    <a:pt x="811" y="5705"/>
                  </a:cubicBezTo>
                  <a:cubicBezTo>
                    <a:pt x="803" y="5705"/>
                    <a:pt x="795" y="5705"/>
                    <a:pt x="787" y="5706"/>
                  </a:cubicBezTo>
                  <a:cubicBezTo>
                    <a:pt x="625" y="5715"/>
                    <a:pt x="501" y="5852"/>
                    <a:pt x="509" y="6014"/>
                  </a:cubicBezTo>
                  <a:cubicBezTo>
                    <a:pt x="519" y="6213"/>
                    <a:pt x="803" y="10926"/>
                    <a:pt x="5148" y="13219"/>
                  </a:cubicBezTo>
                  <a:cubicBezTo>
                    <a:pt x="6950" y="14170"/>
                    <a:pt x="9033" y="14669"/>
                    <a:pt x="10853" y="14669"/>
                  </a:cubicBezTo>
                  <a:cubicBezTo>
                    <a:pt x="12087" y="14669"/>
                    <a:pt x="13199" y="14439"/>
                    <a:pt x="14021" y="13968"/>
                  </a:cubicBezTo>
                  <a:cubicBezTo>
                    <a:pt x="14869" y="13480"/>
                    <a:pt x="15337" y="12769"/>
                    <a:pt x="15372" y="11911"/>
                  </a:cubicBezTo>
                  <a:cubicBezTo>
                    <a:pt x="15454" y="9923"/>
                    <a:pt x="14004" y="7968"/>
                    <a:pt x="12325" y="5704"/>
                  </a:cubicBezTo>
                  <a:cubicBezTo>
                    <a:pt x="11499" y="4592"/>
                    <a:pt x="10646" y="3442"/>
                    <a:pt x="9903" y="2192"/>
                  </a:cubicBezTo>
                  <a:cubicBezTo>
                    <a:pt x="9122" y="876"/>
                    <a:pt x="7943" y="124"/>
                    <a:pt x="6495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72"/>
            <p:cNvSpPr/>
            <p:nvPr/>
          </p:nvSpPr>
          <p:spPr>
            <a:xfrm>
              <a:off x="5225650" y="1519400"/>
              <a:ext cx="184350" cy="149675"/>
            </a:xfrm>
            <a:custGeom>
              <a:rect b="b" l="l" r="r" t="t"/>
              <a:pathLst>
                <a:path extrusionOk="0" h="5987" w="7374">
                  <a:moveTo>
                    <a:pt x="5570" y="1"/>
                  </a:moveTo>
                  <a:cubicBezTo>
                    <a:pt x="4082" y="165"/>
                    <a:pt x="632" y="701"/>
                    <a:pt x="354" y="2180"/>
                  </a:cubicBezTo>
                  <a:cubicBezTo>
                    <a:pt x="0" y="4068"/>
                    <a:pt x="1298" y="5130"/>
                    <a:pt x="2478" y="5720"/>
                  </a:cubicBezTo>
                  <a:cubicBezTo>
                    <a:pt x="2827" y="5894"/>
                    <a:pt x="3280" y="5986"/>
                    <a:pt x="3777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7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2"/>
            <p:cNvSpPr/>
            <p:nvPr/>
          </p:nvSpPr>
          <p:spPr>
            <a:xfrm>
              <a:off x="5219700" y="1512100"/>
              <a:ext cx="197825" cy="164250"/>
            </a:xfrm>
            <a:custGeom>
              <a:rect b="b" l="l" r="r" t="t"/>
              <a:pathLst>
                <a:path extrusionOk="0" h="6570" w="7913">
                  <a:moveTo>
                    <a:pt x="5667" y="604"/>
                  </a:moveTo>
                  <a:cubicBezTo>
                    <a:pt x="6484" y="1803"/>
                    <a:pt x="7278" y="3181"/>
                    <a:pt x="7264" y="4488"/>
                  </a:cubicBezTo>
                  <a:cubicBezTo>
                    <a:pt x="6389" y="5548"/>
                    <a:pt x="5084" y="5989"/>
                    <a:pt x="4031" y="5989"/>
                  </a:cubicBezTo>
                  <a:cubicBezTo>
                    <a:pt x="3569" y="5989"/>
                    <a:pt x="3155" y="5904"/>
                    <a:pt x="2847" y="5750"/>
                  </a:cubicBezTo>
                  <a:cubicBezTo>
                    <a:pt x="1287" y="4970"/>
                    <a:pt x="626" y="3885"/>
                    <a:pt x="881" y="2525"/>
                  </a:cubicBezTo>
                  <a:cubicBezTo>
                    <a:pt x="1042" y="1665"/>
                    <a:pt x="2871" y="933"/>
                    <a:pt x="5667" y="604"/>
                  </a:cubicBezTo>
                  <a:close/>
                  <a:moveTo>
                    <a:pt x="5808" y="0"/>
                  </a:moveTo>
                  <a:cubicBezTo>
                    <a:pt x="5798" y="0"/>
                    <a:pt x="5787" y="1"/>
                    <a:pt x="5777" y="2"/>
                  </a:cubicBezTo>
                  <a:cubicBezTo>
                    <a:pt x="3863" y="213"/>
                    <a:pt x="607" y="806"/>
                    <a:pt x="305" y="2417"/>
                  </a:cubicBezTo>
                  <a:cubicBezTo>
                    <a:pt x="1" y="4042"/>
                    <a:pt x="790" y="5375"/>
                    <a:pt x="2585" y="6274"/>
                  </a:cubicBezTo>
                  <a:cubicBezTo>
                    <a:pt x="2980" y="6471"/>
                    <a:pt x="3471" y="6570"/>
                    <a:pt x="4001" y="6570"/>
                  </a:cubicBezTo>
                  <a:cubicBezTo>
                    <a:pt x="5303" y="6570"/>
                    <a:pt x="6844" y="5973"/>
                    <a:pt x="7785" y="4777"/>
                  </a:cubicBezTo>
                  <a:cubicBezTo>
                    <a:pt x="7823" y="4728"/>
                    <a:pt x="7845" y="4670"/>
                    <a:pt x="7847" y="4607"/>
                  </a:cubicBezTo>
                  <a:cubicBezTo>
                    <a:pt x="7913" y="3051"/>
                    <a:pt x="7022" y="1534"/>
                    <a:pt x="6049" y="127"/>
                  </a:cubicBezTo>
                  <a:cubicBezTo>
                    <a:pt x="5994" y="47"/>
                    <a:pt x="5904" y="0"/>
                    <a:pt x="5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2"/>
            <p:cNvSpPr/>
            <p:nvPr/>
          </p:nvSpPr>
          <p:spPr>
            <a:xfrm>
              <a:off x="4818575" y="1336850"/>
              <a:ext cx="371675" cy="352075"/>
            </a:xfrm>
            <a:custGeom>
              <a:rect b="b" l="l" r="r" t="t"/>
              <a:pathLst>
                <a:path extrusionOk="0" h="14083" w="14867">
                  <a:moveTo>
                    <a:pt x="5790" y="0"/>
                  </a:moveTo>
                  <a:cubicBezTo>
                    <a:pt x="3645" y="0"/>
                    <a:pt x="1296" y="1408"/>
                    <a:pt x="0" y="2992"/>
                  </a:cubicBezTo>
                  <a:lnTo>
                    <a:pt x="471" y="5705"/>
                  </a:lnTo>
                  <a:cubicBezTo>
                    <a:pt x="471" y="5705"/>
                    <a:pt x="708" y="10425"/>
                    <a:pt x="4956" y="12667"/>
                  </a:cubicBezTo>
                  <a:cubicBezTo>
                    <a:pt x="6760" y="13620"/>
                    <a:pt x="8778" y="14083"/>
                    <a:pt x="10510" y="14083"/>
                  </a:cubicBezTo>
                  <a:cubicBezTo>
                    <a:pt x="12857" y="14083"/>
                    <a:pt x="14681" y="13234"/>
                    <a:pt x="14749" y="11605"/>
                  </a:cubicBezTo>
                  <a:cubicBezTo>
                    <a:pt x="14867" y="8774"/>
                    <a:pt x="11563" y="5824"/>
                    <a:pt x="9321" y="2047"/>
                  </a:cubicBezTo>
                  <a:cubicBezTo>
                    <a:pt x="8447" y="575"/>
                    <a:pt x="7160" y="0"/>
                    <a:pt x="5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2"/>
            <p:cNvSpPr/>
            <p:nvPr/>
          </p:nvSpPr>
          <p:spPr>
            <a:xfrm>
              <a:off x="4810350" y="1329550"/>
              <a:ext cx="386350" cy="366725"/>
            </a:xfrm>
            <a:custGeom>
              <a:rect b="b" l="l" r="r" t="t"/>
              <a:pathLst>
                <a:path extrusionOk="0" h="14669" w="15454">
                  <a:moveTo>
                    <a:pt x="6121" y="0"/>
                  </a:moveTo>
                  <a:cubicBezTo>
                    <a:pt x="3834" y="0"/>
                    <a:pt x="1397" y="1516"/>
                    <a:pt x="103" y="3099"/>
                  </a:cubicBezTo>
                  <a:cubicBezTo>
                    <a:pt x="0" y="3224"/>
                    <a:pt x="18" y="3408"/>
                    <a:pt x="144" y="3511"/>
                  </a:cubicBezTo>
                  <a:cubicBezTo>
                    <a:pt x="198" y="3555"/>
                    <a:pt x="264" y="3577"/>
                    <a:pt x="329" y="3577"/>
                  </a:cubicBezTo>
                  <a:cubicBezTo>
                    <a:pt x="414" y="3577"/>
                    <a:pt x="498" y="3540"/>
                    <a:pt x="556" y="3469"/>
                  </a:cubicBezTo>
                  <a:cubicBezTo>
                    <a:pt x="1762" y="1995"/>
                    <a:pt x="4019" y="586"/>
                    <a:pt x="6117" y="586"/>
                  </a:cubicBezTo>
                  <a:cubicBezTo>
                    <a:pt x="6228" y="586"/>
                    <a:pt x="6339" y="590"/>
                    <a:pt x="6449" y="598"/>
                  </a:cubicBezTo>
                  <a:cubicBezTo>
                    <a:pt x="7718" y="693"/>
                    <a:pt x="8710" y="1329"/>
                    <a:pt x="9399" y="2489"/>
                  </a:cubicBezTo>
                  <a:cubicBezTo>
                    <a:pt x="10156" y="3765"/>
                    <a:pt x="11019" y="4927"/>
                    <a:pt x="11852" y="6052"/>
                  </a:cubicBezTo>
                  <a:cubicBezTo>
                    <a:pt x="13466" y="8226"/>
                    <a:pt x="14860" y="10104"/>
                    <a:pt x="14786" y="11885"/>
                  </a:cubicBezTo>
                  <a:cubicBezTo>
                    <a:pt x="14759" y="12542"/>
                    <a:pt x="14402" y="13070"/>
                    <a:pt x="13729" y="13458"/>
                  </a:cubicBezTo>
                  <a:cubicBezTo>
                    <a:pt x="13002" y="13876"/>
                    <a:pt x="11996" y="14078"/>
                    <a:pt x="10871" y="14078"/>
                  </a:cubicBezTo>
                  <a:cubicBezTo>
                    <a:pt x="9140" y="14078"/>
                    <a:pt x="7127" y="13600"/>
                    <a:pt x="5421" y="12700"/>
                  </a:cubicBezTo>
                  <a:cubicBezTo>
                    <a:pt x="1378" y="10566"/>
                    <a:pt x="1096" y="6028"/>
                    <a:pt x="1094" y="5983"/>
                  </a:cubicBezTo>
                  <a:cubicBezTo>
                    <a:pt x="1086" y="5829"/>
                    <a:pt x="980" y="5704"/>
                    <a:pt x="812" y="5704"/>
                  </a:cubicBezTo>
                  <a:cubicBezTo>
                    <a:pt x="804" y="5704"/>
                    <a:pt x="796" y="5704"/>
                    <a:pt x="787" y="5705"/>
                  </a:cubicBezTo>
                  <a:cubicBezTo>
                    <a:pt x="625" y="5714"/>
                    <a:pt x="500" y="5851"/>
                    <a:pt x="509" y="6013"/>
                  </a:cubicBezTo>
                  <a:cubicBezTo>
                    <a:pt x="518" y="6212"/>
                    <a:pt x="803" y="10925"/>
                    <a:pt x="5148" y="13218"/>
                  </a:cubicBezTo>
                  <a:cubicBezTo>
                    <a:pt x="6950" y="14169"/>
                    <a:pt x="9034" y="14668"/>
                    <a:pt x="10852" y="14668"/>
                  </a:cubicBezTo>
                  <a:cubicBezTo>
                    <a:pt x="12086" y="14668"/>
                    <a:pt x="13199" y="14438"/>
                    <a:pt x="14021" y="13967"/>
                  </a:cubicBezTo>
                  <a:cubicBezTo>
                    <a:pt x="14869" y="13479"/>
                    <a:pt x="15336" y="12768"/>
                    <a:pt x="15371" y="11910"/>
                  </a:cubicBezTo>
                  <a:cubicBezTo>
                    <a:pt x="15454" y="9922"/>
                    <a:pt x="14004" y="7967"/>
                    <a:pt x="12324" y="5703"/>
                  </a:cubicBezTo>
                  <a:cubicBezTo>
                    <a:pt x="11498" y="4591"/>
                    <a:pt x="10645" y="3441"/>
                    <a:pt x="9902" y="2191"/>
                  </a:cubicBezTo>
                  <a:cubicBezTo>
                    <a:pt x="9121" y="875"/>
                    <a:pt x="7942" y="123"/>
                    <a:pt x="6494" y="14"/>
                  </a:cubicBezTo>
                  <a:cubicBezTo>
                    <a:pt x="6370" y="5"/>
                    <a:pt x="6246" y="0"/>
                    <a:pt x="6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2"/>
            <p:cNvSpPr/>
            <p:nvPr/>
          </p:nvSpPr>
          <p:spPr>
            <a:xfrm>
              <a:off x="5004400" y="1519400"/>
              <a:ext cx="184350" cy="149675"/>
            </a:xfrm>
            <a:custGeom>
              <a:rect b="b" l="l" r="r" t="t"/>
              <a:pathLst>
                <a:path extrusionOk="0" h="5987" w="7374">
                  <a:moveTo>
                    <a:pt x="5570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0" y="4068"/>
                    <a:pt x="1299" y="5130"/>
                    <a:pt x="2478" y="5720"/>
                  </a:cubicBezTo>
                  <a:cubicBezTo>
                    <a:pt x="2827" y="5894"/>
                    <a:pt x="3280" y="5986"/>
                    <a:pt x="3778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8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2"/>
            <p:cNvSpPr/>
            <p:nvPr/>
          </p:nvSpPr>
          <p:spPr>
            <a:xfrm>
              <a:off x="4998425" y="1512100"/>
              <a:ext cx="197800" cy="164250"/>
            </a:xfrm>
            <a:custGeom>
              <a:rect b="b" l="l" r="r" t="t"/>
              <a:pathLst>
                <a:path extrusionOk="0" h="6570" w="7912">
                  <a:moveTo>
                    <a:pt x="5668" y="604"/>
                  </a:moveTo>
                  <a:cubicBezTo>
                    <a:pt x="6485" y="1803"/>
                    <a:pt x="7279" y="3182"/>
                    <a:pt x="7265" y="4488"/>
                  </a:cubicBezTo>
                  <a:cubicBezTo>
                    <a:pt x="6396" y="5539"/>
                    <a:pt x="5063" y="5978"/>
                    <a:pt x="4003" y="5978"/>
                  </a:cubicBezTo>
                  <a:cubicBezTo>
                    <a:pt x="3549" y="5978"/>
                    <a:pt x="3145" y="5898"/>
                    <a:pt x="2848" y="5750"/>
                  </a:cubicBezTo>
                  <a:cubicBezTo>
                    <a:pt x="1288" y="4970"/>
                    <a:pt x="627" y="3885"/>
                    <a:pt x="882" y="2525"/>
                  </a:cubicBezTo>
                  <a:cubicBezTo>
                    <a:pt x="1043" y="1665"/>
                    <a:pt x="2871" y="933"/>
                    <a:pt x="5668" y="604"/>
                  </a:cubicBezTo>
                  <a:close/>
                  <a:moveTo>
                    <a:pt x="5809" y="0"/>
                  </a:moveTo>
                  <a:cubicBezTo>
                    <a:pt x="5799" y="0"/>
                    <a:pt x="5789" y="1"/>
                    <a:pt x="5778" y="2"/>
                  </a:cubicBezTo>
                  <a:cubicBezTo>
                    <a:pt x="3864" y="213"/>
                    <a:pt x="607" y="806"/>
                    <a:pt x="306" y="2417"/>
                  </a:cubicBezTo>
                  <a:cubicBezTo>
                    <a:pt x="1" y="4042"/>
                    <a:pt x="789" y="5375"/>
                    <a:pt x="2586" y="6274"/>
                  </a:cubicBezTo>
                  <a:cubicBezTo>
                    <a:pt x="2981" y="6471"/>
                    <a:pt x="3471" y="6570"/>
                    <a:pt x="4002" y="6570"/>
                  </a:cubicBezTo>
                  <a:cubicBezTo>
                    <a:pt x="5304" y="6570"/>
                    <a:pt x="6846" y="5973"/>
                    <a:pt x="7786" y="4777"/>
                  </a:cubicBezTo>
                  <a:cubicBezTo>
                    <a:pt x="7824" y="4728"/>
                    <a:pt x="7845" y="4670"/>
                    <a:pt x="7848" y="4607"/>
                  </a:cubicBezTo>
                  <a:cubicBezTo>
                    <a:pt x="7912" y="3051"/>
                    <a:pt x="7023" y="1534"/>
                    <a:pt x="6051" y="127"/>
                  </a:cubicBezTo>
                  <a:cubicBezTo>
                    <a:pt x="5995" y="47"/>
                    <a:pt x="5905" y="0"/>
                    <a:pt x="5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2"/>
            <p:cNvSpPr/>
            <p:nvPr/>
          </p:nvSpPr>
          <p:spPr>
            <a:xfrm>
              <a:off x="4612675" y="1336850"/>
              <a:ext cx="371725" cy="352075"/>
            </a:xfrm>
            <a:custGeom>
              <a:rect b="b" l="l" r="r" t="t"/>
              <a:pathLst>
                <a:path extrusionOk="0" h="14083" w="14869">
                  <a:moveTo>
                    <a:pt x="5791" y="0"/>
                  </a:moveTo>
                  <a:cubicBezTo>
                    <a:pt x="3646" y="0"/>
                    <a:pt x="1296" y="1408"/>
                    <a:pt x="1" y="2992"/>
                  </a:cubicBezTo>
                  <a:lnTo>
                    <a:pt x="473" y="5705"/>
                  </a:lnTo>
                  <a:cubicBezTo>
                    <a:pt x="473" y="5705"/>
                    <a:pt x="708" y="10425"/>
                    <a:pt x="4956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7" y="14083"/>
                    <a:pt x="14682" y="13234"/>
                    <a:pt x="14749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2"/>
            <p:cNvSpPr/>
            <p:nvPr/>
          </p:nvSpPr>
          <p:spPr>
            <a:xfrm>
              <a:off x="4604450" y="1329525"/>
              <a:ext cx="386375" cy="366750"/>
            </a:xfrm>
            <a:custGeom>
              <a:rect b="b" l="l" r="r" t="t"/>
              <a:pathLst>
                <a:path extrusionOk="0" h="14670" w="15455">
                  <a:moveTo>
                    <a:pt x="6114" y="0"/>
                  </a:moveTo>
                  <a:cubicBezTo>
                    <a:pt x="3827" y="0"/>
                    <a:pt x="1396" y="1519"/>
                    <a:pt x="103" y="3100"/>
                  </a:cubicBezTo>
                  <a:cubicBezTo>
                    <a:pt x="1" y="3225"/>
                    <a:pt x="20" y="3409"/>
                    <a:pt x="144" y="3512"/>
                  </a:cubicBezTo>
                  <a:cubicBezTo>
                    <a:pt x="199" y="3556"/>
                    <a:pt x="264" y="3578"/>
                    <a:pt x="330" y="3578"/>
                  </a:cubicBezTo>
                  <a:cubicBezTo>
                    <a:pt x="414" y="3578"/>
                    <a:pt x="499" y="3541"/>
                    <a:pt x="556" y="3470"/>
                  </a:cubicBezTo>
                  <a:cubicBezTo>
                    <a:pt x="1760" y="1999"/>
                    <a:pt x="4012" y="587"/>
                    <a:pt x="6110" y="587"/>
                  </a:cubicBezTo>
                  <a:cubicBezTo>
                    <a:pt x="6224" y="587"/>
                    <a:pt x="6337" y="591"/>
                    <a:pt x="6450" y="599"/>
                  </a:cubicBezTo>
                  <a:cubicBezTo>
                    <a:pt x="7719" y="694"/>
                    <a:pt x="8711" y="1330"/>
                    <a:pt x="9400" y="2490"/>
                  </a:cubicBezTo>
                  <a:cubicBezTo>
                    <a:pt x="10156" y="3766"/>
                    <a:pt x="11020" y="4928"/>
                    <a:pt x="11854" y="6053"/>
                  </a:cubicBezTo>
                  <a:cubicBezTo>
                    <a:pt x="13466" y="8227"/>
                    <a:pt x="14861" y="10105"/>
                    <a:pt x="14786" y="11886"/>
                  </a:cubicBezTo>
                  <a:cubicBezTo>
                    <a:pt x="14760" y="12543"/>
                    <a:pt x="14404" y="13071"/>
                    <a:pt x="13730" y="13459"/>
                  </a:cubicBezTo>
                  <a:cubicBezTo>
                    <a:pt x="13003" y="13877"/>
                    <a:pt x="11997" y="14079"/>
                    <a:pt x="10872" y="14079"/>
                  </a:cubicBezTo>
                  <a:cubicBezTo>
                    <a:pt x="9141" y="14079"/>
                    <a:pt x="7128" y="13601"/>
                    <a:pt x="5423" y="12701"/>
                  </a:cubicBezTo>
                  <a:cubicBezTo>
                    <a:pt x="1379" y="10567"/>
                    <a:pt x="1096" y="6029"/>
                    <a:pt x="1094" y="5984"/>
                  </a:cubicBezTo>
                  <a:cubicBezTo>
                    <a:pt x="1087" y="5830"/>
                    <a:pt x="975" y="5705"/>
                    <a:pt x="812" y="5705"/>
                  </a:cubicBezTo>
                  <a:cubicBezTo>
                    <a:pt x="804" y="5705"/>
                    <a:pt x="796" y="5705"/>
                    <a:pt x="787" y="5706"/>
                  </a:cubicBezTo>
                  <a:cubicBezTo>
                    <a:pt x="625" y="5715"/>
                    <a:pt x="501" y="5852"/>
                    <a:pt x="510" y="6014"/>
                  </a:cubicBezTo>
                  <a:cubicBezTo>
                    <a:pt x="519" y="6213"/>
                    <a:pt x="803" y="10926"/>
                    <a:pt x="5149" y="13219"/>
                  </a:cubicBezTo>
                  <a:cubicBezTo>
                    <a:pt x="6952" y="14170"/>
                    <a:pt x="9034" y="14669"/>
                    <a:pt x="10853" y="14669"/>
                  </a:cubicBezTo>
                  <a:cubicBezTo>
                    <a:pt x="12087" y="14669"/>
                    <a:pt x="13200" y="14439"/>
                    <a:pt x="14022" y="13968"/>
                  </a:cubicBezTo>
                  <a:cubicBezTo>
                    <a:pt x="14870" y="13480"/>
                    <a:pt x="15336" y="12769"/>
                    <a:pt x="15372" y="11911"/>
                  </a:cubicBezTo>
                  <a:cubicBezTo>
                    <a:pt x="15454" y="9923"/>
                    <a:pt x="14004" y="7968"/>
                    <a:pt x="12324" y="5704"/>
                  </a:cubicBezTo>
                  <a:cubicBezTo>
                    <a:pt x="11498" y="4592"/>
                    <a:pt x="10645" y="3442"/>
                    <a:pt x="9903" y="2192"/>
                  </a:cubicBezTo>
                  <a:cubicBezTo>
                    <a:pt x="9122" y="876"/>
                    <a:pt x="7943" y="124"/>
                    <a:pt x="6494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2"/>
            <p:cNvSpPr/>
            <p:nvPr/>
          </p:nvSpPr>
          <p:spPr>
            <a:xfrm>
              <a:off x="4798500" y="1519400"/>
              <a:ext cx="184375" cy="149675"/>
            </a:xfrm>
            <a:custGeom>
              <a:rect b="b" l="l" r="r" t="t"/>
              <a:pathLst>
                <a:path extrusionOk="0" h="5987" w="7375">
                  <a:moveTo>
                    <a:pt x="5572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1" y="4068"/>
                    <a:pt x="1300" y="5130"/>
                    <a:pt x="2479" y="5720"/>
                  </a:cubicBezTo>
                  <a:cubicBezTo>
                    <a:pt x="2828" y="5894"/>
                    <a:pt x="3281" y="5986"/>
                    <a:pt x="3778" y="5986"/>
                  </a:cubicBezTo>
                  <a:cubicBezTo>
                    <a:pt x="4963" y="5986"/>
                    <a:pt x="6403" y="5466"/>
                    <a:pt x="7316" y="4303"/>
                  </a:cubicBezTo>
                  <a:cubicBezTo>
                    <a:pt x="7374" y="2924"/>
                    <a:pt x="6619" y="1516"/>
                    <a:pt x="5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2"/>
            <p:cNvSpPr/>
            <p:nvPr/>
          </p:nvSpPr>
          <p:spPr>
            <a:xfrm>
              <a:off x="4792575" y="1512100"/>
              <a:ext cx="197800" cy="164250"/>
            </a:xfrm>
            <a:custGeom>
              <a:rect b="b" l="l" r="r" t="t"/>
              <a:pathLst>
                <a:path extrusionOk="0" h="6570" w="7912">
                  <a:moveTo>
                    <a:pt x="5667" y="604"/>
                  </a:moveTo>
                  <a:cubicBezTo>
                    <a:pt x="6483" y="1803"/>
                    <a:pt x="7278" y="3182"/>
                    <a:pt x="7263" y="4488"/>
                  </a:cubicBezTo>
                  <a:cubicBezTo>
                    <a:pt x="6389" y="5548"/>
                    <a:pt x="5084" y="5988"/>
                    <a:pt x="4030" y="5988"/>
                  </a:cubicBezTo>
                  <a:cubicBezTo>
                    <a:pt x="3569" y="5988"/>
                    <a:pt x="3155" y="5903"/>
                    <a:pt x="2847" y="5750"/>
                  </a:cubicBezTo>
                  <a:cubicBezTo>
                    <a:pt x="1287" y="4970"/>
                    <a:pt x="626" y="3885"/>
                    <a:pt x="880" y="2525"/>
                  </a:cubicBezTo>
                  <a:cubicBezTo>
                    <a:pt x="1041" y="1665"/>
                    <a:pt x="2869" y="933"/>
                    <a:pt x="5667" y="604"/>
                  </a:cubicBezTo>
                  <a:close/>
                  <a:moveTo>
                    <a:pt x="5807" y="0"/>
                  </a:moveTo>
                  <a:cubicBezTo>
                    <a:pt x="5797" y="0"/>
                    <a:pt x="5787" y="1"/>
                    <a:pt x="5777" y="2"/>
                  </a:cubicBezTo>
                  <a:cubicBezTo>
                    <a:pt x="3862" y="213"/>
                    <a:pt x="606" y="806"/>
                    <a:pt x="305" y="2417"/>
                  </a:cubicBezTo>
                  <a:cubicBezTo>
                    <a:pt x="0" y="4042"/>
                    <a:pt x="788" y="5375"/>
                    <a:pt x="2585" y="6274"/>
                  </a:cubicBezTo>
                  <a:cubicBezTo>
                    <a:pt x="2979" y="6471"/>
                    <a:pt x="3469" y="6570"/>
                    <a:pt x="4000" y="6570"/>
                  </a:cubicBezTo>
                  <a:cubicBezTo>
                    <a:pt x="5302" y="6570"/>
                    <a:pt x="6845" y="5973"/>
                    <a:pt x="7785" y="4777"/>
                  </a:cubicBezTo>
                  <a:cubicBezTo>
                    <a:pt x="7822" y="4728"/>
                    <a:pt x="7845" y="4670"/>
                    <a:pt x="7847" y="4607"/>
                  </a:cubicBezTo>
                  <a:cubicBezTo>
                    <a:pt x="7911" y="3051"/>
                    <a:pt x="7022" y="1534"/>
                    <a:pt x="6050" y="127"/>
                  </a:cubicBezTo>
                  <a:cubicBezTo>
                    <a:pt x="5995" y="47"/>
                    <a:pt x="5903" y="0"/>
                    <a:pt x="5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2"/>
            <p:cNvSpPr/>
            <p:nvPr/>
          </p:nvSpPr>
          <p:spPr>
            <a:xfrm>
              <a:off x="3787450" y="2756425"/>
              <a:ext cx="125475" cy="318075"/>
            </a:xfrm>
            <a:custGeom>
              <a:rect b="b" l="l" r="r" t="t"/>
              <a:pathLst>
                <a:path extrusionOk="0" h="12723" w="5019">
                  <a:moveTo>
                    <a:pt x="309" y="1"/>
                  </a:moveTo>
                  <a:cubicBezTo>
                    <a:pt x="302" y="1"/>
                    <a:pt x="294" y="1"/>
                    <a:pt x="287" y="2"/>
                  </a:cubicBezTo>
                  <a:cubicBezTo>
                    <a:pt x="125" y="9"/>
                    <a:pt x="1" y="145"/>
                    <a:pt x="8" y="307"/>
                  </a:cubicBezTo>
                  <a:cubicBezTo>
                    <a:pt x="21" y="607"/>
                    <a:pt x="388" y="7715"/>
                    <a:pt x="4409" y="12615"/>
                  </a:cubicBezTo>
                  <a:cubicBezTo>
                    <a:pt x="4464" y="12683"/>
                    <a:pt x="4546" y="12723"/>
                    <a:pt x="4634" y="12723"/>
                  </a:cubicBezTo>
                  <a:cubicBezTo>
                    <a:pt x="4882" y="12723"/>
                    <a:pt x="5019" y="12435"/>
                    <a:pt x="4861" y="12244"/>
                  </a:cubicBezTo>
                  <a:cubicBezTo>
                    <a:pt x="967" y="7497"/>
                    <a:pt x="595" y="353"/>
                    <a:pt x="592" y="281"/>
                  </a:cubicBezTo>
                  <a:cubicBezTo>
                    <a:pt x="586" y="127"/>
                    <a:pt x="460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2"/>
            <p:cNvSpPr/>
            <p:nvPr/>
          </p:nvSpPr>
          <p:spPr>
            <a:xfrm>
              <a:off x="3393850" y="3454500"/>
              <a:ext cx="109975" cy="133725"/>
            </a:xfrm>
            <a:custGeom>
              <a:rect b="b" l="l" r="r" t="t"/>
              <a:pathLst>
                <a:path extrusionOk="0" h="5349" w="4399">
                  <a:moveTo>
                    <a:pt x="2199" y="1"/>
                  </a:moveTo>
                  <a:cubicBezTo>
                    <a:pt x="985" y="1"/>
                    <a:pt x="1" y="1199"/>
                    <a:pt x="1" y="2675"/>
                  </a:cubicBezTo>
                  <a:cubicBezTo>
                    <a:pt x="1" y="4152"/>
                    <a:pt x="985" y="5349"/>
                    <a:pt x="2199" y="5349"/>
                  </a:cubicBezTo>
                  <a:cubicBezTo>
                    <a:pt x="3414" y="5349"/>
                    <a:pt x="4398" y="4152"/>
                    <a:pt x="4398" y="2675"/>
                  </a:cubicBezTo>
                  <a:cubicBezTo>
                    <a:pt x="4398" y="1199"/>
                    <a:pt x="3414" y="1"/>
                    <a:pt x="2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2"/>
            <p:cNvSpPr/>
            <p:nvPr/>
          </p:nvSpPr>
          <p:spPr>
            <a:xfrm>
              <a:off x="3249875" y="3530375"/>
              <a:ext cx="124575" cy="148375"/>
            </a:xfrm>
            <a:custGeom>
              <a:rect b="b" l="l" r="r" t="t"/>
              <a:pathLst>
                <a:path extrusionOk="0" h="5935" w="4983">
                  <a:moveTo>
                    <a:pt x="2492" y="586"/>
                  </a:moveTo>
                  <a:lnTo>
                    <a:pt x="2492" y="587"/>
                  </a:lnTo>
                  <a:cubicBezTo>
                    <a:pt x="3543" y="587"/>
                    <a:pt x="4397" y="1655"/>
                    <a:pt x="4397" y="2967"/>
                  </a:cubicBezTo>
                  <a:cubicBezTo>
                    <a:pt x="4397" y="4280"/>
                    <a:pt x="3543" y="5348"/>
                    <a:pt x="2492" y="5348"/>
                  </a:cubicBezTo>
                  <a:cubicBezTo>
                    <a:pt x="1441" y="5348"/>
                    <a:pt x="586" y="4280"/>
                    <a:pt x="586" y="2967"/>
                  </a:cubicBezTo>
                  <a:cubicBezTo>
                    <a:pt x="586" y="1655"/>
                    <a:pt x="1441" y="586"/>
                    <a:pt x="2492" y="586"/>
                  </a:cubicBezTo>
                  <a:close/>
                  <a:moveTo>
                    <a:pt x="2492" y="0"/>
                  </a:moveTo>
                  <a:cubicBezTo>
                    <a:pt x="1119" y="0"/>
                    <a:pt x="1" y="1332"/>
                    <a:pt x="1" y="2967"/>
                  </a:cubicBezTo>
                  <a:cubicBezTo>
                    <a:pt x="1" y="4604"/>
                    <a:pt x="1119" y="5935"/>
                    <a:pt x="2492" y="5935"/>
                  </a:cubicBezTo>
                  <a:cubicBezTo>
                    <a:pt x="3866" y="5935"/>
                    <a:pt x="4983" y="4604"/>
                    <a:pt x="4983" y="2967"/>
                  </a:cubicBezTo>
                  <a:cubicBezTo>
                    <a:pt x="4983" y="1332"/>
                    <a:pt x="3866" y="0"/>
                    <a:pt x="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5" name="Google Shape;1795;p72"/>
          <p:cNvSpPr/>
          <p:nvPr/>
        </p:nvSpPr>
        <p:spPr>
          <a:xfrm>
            <a:off x="617725" y="3025600"/>
            <a:ext cx="3466800" cy="155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puede pasar en el mundo cuántico?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6058993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información puede trasladarse de un </a:t>
            </a:r>
            <a:r>
              <a:rPr lang="en"/>
              <a:t>lugar</a:t>
            </a:r>
            <a:r>
              <a:rPr lang="en"/>
              <a:t> a otro de forma instantánea </a:t>
            </a:r>
            <a:endParaRPr/>
          </a:p>
        </p:txBody>
      </p:sp>
      <p:sp>
        <p:nvSpPr>
          <p:cNvPr id="219" name="Google Shape;219;p31"/>
          <p:cNvSpPr txBox="1"/>
          <p:nvPr>
            <p:ph idx="2" type="title"/>
          </p:nvPr>
        </p:nvSpPr>
        <p:spPr>
          <a:xfrm>
            <a:off x="6058993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Teletransportación</a:t>
            </a:r>
            <a:endParaRPr/>
          </a:p>
        </p:txBody>
      </p:sp>
      <p:sp>
        <p:nvSpPr>
          <p:cNvPr id="220" name="Google Shape;220;p31"/>
          <p:cNvSpPr txBox="1"/>
          <p:nvPr>
            <p:ph idx="3" type="body"/>
          </p:nvPr>
        </p:nvSpPr>
        <p:spPr>
          <a:xfrm>
            <a:off x="456437" y="3363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Los objetos pueden estar en </a:t>
            </a:r>
            <a:r>
              <a:rPr lang="en"/>
              <a:t>múltiples</a:t>
            </a:r>
            <a:r>
              <a:rPr lang="en"/>
              <a:t> estados</a:t>
            </a:r>
            <a:endParaRPr/>
          </a:p>
        </p:txBody>
      </p:sp>
      <p:sp>
        <p:nvSpPr>
          <p:cNvPr id="221" name="Google Shape;221;p31"/>
          <p:cNvSpPr txBox="1"/>
          <p:nvPr>
            <p:ph idx="4" type="title"/>
          </p:nvPr>
        </p:nvSpPr>
        <p:spPr>
          <a:xfrm>
            <a:off x="456437" y="2865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Superposición</a:t>
            </a:r>
            <a:endParaRPr/>
          </a:p>
        </p:txBody>
      </p:sp>
      <p:sp>
        <p:nvSpPr>
          <p:cNvPr id="222" name="Google Shape;222;p31"/>
          <p:cNvSpPr txBox="1"/>
          <p:nvPr>
            <p:ph idx="3" type="body"/>
          </p:nvPr>
        </p:nvSpPr>
        <p:spPr>
          <a:xfrm>
            <a:off x="3257712" y="3363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Los objetos pueden pasar </a:t>
            </a:r>
            <a:r>
              <a:rPr lang="en"/>
              <a:t>a través</a:t>
            </a:r>
            <a:r>
              <a:rPr lang="en"/>
              <a:t> de barreras físicas</a:t>
            </a:r>
            <a:endParaRPr/>
          </a:p>
        </p:txBody>
      </p:sp>
      <p:sp>
        <p:nvSpPr>
          <p:cNvPr id="223" name="Google Shape;223;p31"/>
          <p:cNvSpPr txBox="1"/>
          <p:nvPr>
            <p:ph idx="4" type="title"/>
          </p:nvPr>
        </p:nvSpPr>
        <p:spPr>
          <a:xfrm>
            <a:off x="3257712" y="2865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Tunneling</a:t>
            </a: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4156295" y="1963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4156295" y="1963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4474251" y="2178732"/>
            <a:ext cx="272242" cy="206540"/>
          </a:xfrm>
          <a:custGeom>
            <a:rect b="b" l="l" r="r" t="t"/>
            <a:pathLst>
              <a:path extrusionOk="0" h="28726" w="37864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/>
          <p:nvPr/>
        </p:nvSpPr>
        <p:spPr>
          <a:xfrm>
            <a:off x="4257947" y="1857399"/>
            <a:ext cx="69707" cy="109173"/>
          </a:xfrm>
          <a:custGeom>
            <a:rect b="b" l="l" r="r" t="t"/>
            <a:pathLst>
              <a:path extrusionOk="0" h="15184" w="9695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75" y="1683188"/>
            <a:ext cx="2155900" cy="112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88" y="1509575"/>
            <a:ext cx="23336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5925" y="1464625"/>
            <a:ext cx="1634750" cy="16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de las principales propiedades en Computación Cuántica</a:t>
            </a:r>
            <a:endParaRPr/>
          </a:p>
        </p:txBody>
      </p:sp>
      <p:sp>
        <p:nvSpPr>
          <p:cNvPr id="236" name="Google Shape;236;p32"/>
          <p:cNvSpPr txBox="1"/>
          <p:nvPr>
            <p:ph idx="2" type="title"/>
          </p:nvPr>
        </p:nvSpPr>
        <p:spPr>
          <a:xfrm>
            <a:off x="6058993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Entrelazamiento</a:t>
            </a:r>
            <a:endParaRPr/>
          </a:p>
        </p:txBody>
      </p:sp>
      <p:sp>
        <p:nvSpPr>
          <p:cNvPr id="237" name="Google Shape;237;p32"/>
          <p:cNvSpPr txBox="1"/>
          <p:nvPr>
            <p:ph idx="4" type="title"/>
          </p:nvPr>
        </p:nvSpPr>
        <p:spPr>
          <a:xfrm>
            <a:off x="456437" y="2865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Superposición</a:t>
            </a:r>
            <a:endParaRPr/>
          </a:p>
        </p:txBody>
      </p:sp>
      <p:sp>
        <p:nvSpPr>
          <p:cNvPr id="238" name="Google Shape;238;p32"/>
          <p:cNvSpPr txBox="1"/>
          <p:nvPr>
            <p:ph idx="4" type="title"/>
          </p:nvPr>
        </p:nvSpPr>
        <p:spPr>
          <a:xfrm>
            <a:off x="3257712" y="2865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Interferencia</a:t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4156295" y="1963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/>
          <p:nvPr/>
        </p:nvSpPr>
        <p:spPr>
          <a:xfrm>
            <a:off x="4156295" y="1963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2"/>
          <p:cNvSpPr/>
          <p:nvPr/>
        </p:nvSpPr>
        <p:spPr>
          <a:xfrm>
            <a:off x="4474251" y="2178732"/>
            <a:ext cx="272242" cy="206540"/>
          </a:xfrm>
          <a:custGeom>
            <a:rect b="b" l="l" r="r" t="t"/>
            <a:pathLst>
              <a:path extrusionOk="0" h="28726" w="37864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/>
          <p:nvPr/>
        </p:nvSpPr>
        <p:spPr>
          <a:xfrm>
            <a:off x="4257947" y="1857399"/>
            <a:ext cx="69707" cy="109173"/>
          </a:xfrm>
          <a:custGeom>
            <a:rect b="b" l="l" r="r" t="t"/>
            <a:pathLst>
              <a:path extrusionOk="0" h="15184" w="9695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19555" l="0" r="0" t="0"/>
          <a:stretch/>
        </p:blipFill>
        <p:spPr>
          <a:xfrm>
            <a:off x="399150" y="1649326"/>
            <a:ext cx="2685850" cy="121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638" y="1573911"/>
            <a:ext cx="2432712" cy="136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950" y="1598113"/>
            <a:ext cx="2432700" cy="136778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955025" y="3840750"/>
            <a:ext cx="73107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estas propiedades se incrementan las ventajas computacionales de las computadoras cuánticas frente a las clásicas, dando solución a varios problemas que la tecnología actual no ha podido resolver.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Ley de Moore</a:t>
            </a:r>
            <a:endParaRPr/>
          </a:p>
        </p:txBody>
      </p:sp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626625" y="1061775"/>
            <a:ext cx="197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Gordon Moore, cofundador de Intel, predijo hace 50 años que se </a:t>
            </a:r>
            <a:r>
              <a:rPr lang="en"/>
              <a:t>podrían</a:t>
            </a:r>
            <a:r>
              <a:rPr lang="en"/>
              <a:t> duplicar la cantidad de transistores en los procesadores cada 2 años.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38" y="1001276"/>
            <a:ext cx="6224211" cy="34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3237100" y="4425075"/>
            <a:ext cx="51141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/>
              <a:t>Fuente</a:t>
            </a:r>
            <a:r>
              <a:rPr lang="en" sz="900"/>
              <a:t>: https://www.lemmingatwork.com/inversiones/criptomonedas/</a:t>
            </a:r>
            <a:r>
              <a:rPr lang="en" sz="900"/>
              <a:t>le</a:t>
            </a:r>
            <a:r>
              <a:rPr lang="en" sz="900"/>
              <a:t>y-de-moore</a:t>
            </a:r>
            <a:r>
              <a:rPr lang="en" sz="900"/>
              <a:t>/</a:t>
            </a:r>
            <a:endParaRPr sz="9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Ley de Moore</a:t>
            </a:r>
            <a:endParaRPr/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626625" y="1061775"/>
            <a:ext cx="197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Esto representa que el transistor debe ser cada vez más pequeño, pudiendo ser de hasta 1nm actualmente.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050" y="828825"/>
            <a:ext cx="4950750" cy="3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400" y="2071724"/>
            <a:ext cx="5715000" cy="27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/>
        </p:nvSpPr>
        <p:spPr>
          <a:xfrm>
            <a:off x="3206400" y="4835700"/>
            <a:ext cx="571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Fuente</a:t>
            </a:r>
            <a:r>
              <a:rPr lang="en" sz="800"/>
              <a:t>: https://hardzone.es/noticias/procesadores/tsmc-1-nm-transistores/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problema con la </a:t>
            </a:r>
            <a:r>
              <a:rPr lang="en"/>
              <a:t>Ley de Moore</a:t>
            </a:r>
            <a:endParaRPr/>
          </a:p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626625" y="1061775"/>
            <a:ext cx="4521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“En términos de tamaño [de transistores] puede verse que</a:t>
            </a:r>
            <a:r>
              <a:rPr b="1" lang="en"/>
              <a:t> nos aproximamos al tamaño de los átomos</a:t>
            </a:r>
            <a:r>
              <a:rPr lang="en"/>
              <a:t>, lo cual es una barrera fundamental, pero pasarán dos o tres generaciones antes de que lleguemos tan lejos; si bien eso es lo más lejos que conseguiremos llegar jamás. Tenemos por delante otros 10 ó 20 años antes de que </a:t>
            </a:r>
            <a:r>
              <a:rPr b="1" lang="en"/>
              <a:t>alcancemos un límite fundamental</a:t>
            </a:r>
            <a:r>
              <a:rPr lang="en"/>
              <a:t>”.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Gordon Moore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975" y="1061775"/>
            <a:ext cx="2642825" cy="35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